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295" r:id="rId2"/>
    <p:sldId id="275" r:id="rId3"/>
    <p:sldId id="262" r:id="rId4"/>
    <p:sldId id="256" r:id="rId5"/>
    <p:sldId id="360" r:id="rId6"/>
    <p:sldId id="361" r:id="rId7"/>
    <p:sldId id="277" r:id="rId8"/>
    <p:sldId id="344" r:id="rId9"/>
    <p:sldId id="342" r:id="rId10"/>
    <p:sldId id="258" r:id="rId11"/>
    <p:sldId id="359" r:id="rId12"/>
    <p:sldId id="341" r:id="rId13"/>
    <p:sldId id="362" r:id="rId14"/>
    <p:sldId id="303" r:id="rId15"/>
    <p:sldId id="304" r:id="rId16"/>
    <p:sldId id="269" r:id="rId17"/>
    <p:sldId id="278" r:id="rId18"/>
    <p:sldId id="270" r:id="rId19"/>
    <p:sldId id="302" r:id="rId20"/>
    <p:sldId id="297" r:id="rId21"/>
    <p:sldId id="299" r:id="rId22"/>
    <p:sldId id="298" r:id="rId23"/>
    <p:sldId id="300" r:id="rId24"/>
    <p:sldId id="279" r:id="rId25"/>
    <p:sldId id="301" r:id="rId26"/>
    <p:sldId id="345" r:id="rId27"/>
    <p:sldId id="306" r:id="rId28"/>
    <p:sldId id="310" r:id="rId29"/>
    <p:sldId id="309" r:id="rId30"/>
    <p:sldId id="311" r:id="rId31"/>
    <p:sldId id="313" r:id="rId32"/>
    <p:sldId id="312" r:id="rId33"/>
    <p:sldId id="316" r:id="rId34"/>
    <p:sldId id="314" r:id="rId35"/>
    <p:sldId id="315" r:id="rId36"/>
    <p:sldId id="276" r:id="rId37"/>
    <p:sldId id="294" r:id="rId38"/>
    <p:sldId id="280" r:id="rId39"/>
    <p:sldId id="267" r:id="rId40"/>
    <p:sldId id="319" r:id="rId41"/>
    <p:sldId id="318" r:id="rId42"/>
    <p:sldId id="261" r:id="rId43"/>
    <p:sldId id="320" r:id="rId44"/>
    <p:sldId id="321" r:id="rId45"/>
    <p:sldId id="322" r:id="rId46"/>
    <p:sldId id="323" r:id="rId47"/>
    <p:sldId id="325" r:id="rId48"/>
    <p:sldId id="331" r:id="rId49"/>
    <p:sldId id="329" r:id="rId50"/>
    <p:sldId id="332" r:id="rId51"/>
    <p:sldId id="330" r:id="rId52"/>
    <p:sldId id="333" r:id="rId53"/>
    <p:sldId id="334" r:id="rId54"/>
    <p:sldId id="335" r:id="rId55"/>
    <p:sldId id="336" r:id="rId56"/>
    <p:sldId id="337" r:id="rId57"/>
    <p:sldId id="338" r:id="rId58"/>
    <p:sldId id="326" r:id="rId59"/>
    <p:sldId id="339" r:id="rId60"/>
    <p:sldId id="340" r:id="rId61"/>
    <p:sldId id="283" r:id="rId62"/>
    <p:sldId id="402" r:id="rId63"/>
    <p:sldId id="403" r:id="rId64"/>
    <p:sldId id="404" r:id="rId65"/>
    <p:sldId id="405" r:id="rId66"/>
    <p:sldId id="406" r:id="rId67"/>
    <p:sldId id="417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8" r:id="rId78"/>
    <p:sldId id="416" r:id="rId79"/>
    <p:sldId id="274" r:id="rId80"/>
    <p:sldId id="317" r:id="rId81"/>
    <p:sldId id="328" r:id="rId82"/>
    <p:sldId id="324" r:id="rId83"/>
    <p:sldId id="348" r:id="rId84"/>
    <p:sldId id="349" r:id="rId85"/>
    <p:sldId id="350" r:id="rId86"/>
    <p:sldId id="419" r:id="rId87"/>
    <p:sldId id="282" r:id="rId88"/>
    <p:sldId id="259" r:id="rId89"/>
    <p:sldId id="420" r:id="rId90"/>
    <p:sldId id="354" r:id="rId91"/>
    <p:sldId id="352" r:id="rId92"/>
    <p:sldId id="421" r:id="rId93"/>
    <p:sldId id="351" r:id="rId94"/>
    <p:sldId id="394" r:id="rId95"/>
    <p:sldId id="395" r:id="rId96"/>
    <p:sldId id="396" r:id="rId97"/>
    <p:sldId id="397" r:id="rId98"/>
    <p:sldId id="398" r:id="rId99"/>
    <p:sldId id="399" r:id="rId100"/>
    <p:sldId id="400" r:id="rId101"/>
    <p:sldId id="401" r:id="rId102"/>
    <p:sldId id="422" r:id="rId103"/>
    <p:sldId id="346" r:id="rId104"/>
    <p:sldId id="423" r:id="rId105"/>
    <p:sldId id="285" r:id="rId106"/>
    <p:sldId id="286" r:id="rId107"/>
    <p:sldId id="287" r:id="rId108"/>
    <p:sldId id="347" r:id="rId109"/>
    <p:sldId id="288" r:id="rId110"/>
    <p:sldId id="424" r:id="rId111"/>
    <p:sldId id="284" r:id="rId112"/>
    <p:sldId id="290" r:id="rId113"/>
    <p:sldId id="293" r:id="rId114"/>
    <p:sldId id="363" r:id="rId115"/>
    <p:sldId id="372" r:id="rId116"/>
    <p:sldId id="373" r:id="rId117"/>
    <p:sldId id="375" r:id="rId118"/>
    <p:sldId id="376" r:id="rId119"/>
    <p:sldId id="377" r:id="rId120"/>
    <p:sldId id="378" r:id="rId121"/>
    <p:sldId id="379" r:id="rId122"/>
    <p:sldId id="381" r:id="rId123"/>
    <p:sldId id="382" r:id="rId124"/>
    <p:sldId id="383" r:id="rId125"/>
    <p:sldId id="384" r:id="rId126"/>
    <p:sldId id="386" r:id="rId127"/>
    <p:sldId id="387" r:id="rId128"/>
    <p:sldId id="388" r:id="rId129"/>
    <p:sldId id="390" r:id="rId130"/>
    <p:sldId id="391" r:id="rId131"/>
    <p:sldId id="392" r:id="rId132"/>
    <p:sldId id="265" r:id="rId133"/>
    <p:sldId id="263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57"/>
    <p:restoredTop sz="86347"/>
  </p:normalViewPr>
  <p:slideViewPr>
    <p:cSldViewPr snapToGrid="0" snapToObjects="1">
      <p:cViewPr varScale="1">
        <p:scale>
          <a:sx n="97" d="100"/>
          <a:sy n="97" d="100"/>
        </p:scale>
        <p:origin x="23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135F5-1E49-D54A-A6FB-3E6D1F12E104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59622-9478-9143-A4F4-B72A582F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7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2p1: 2*pi^1</a:t>
            </a:r>
          </a:p>
          <a:p>
            <a:r>
              <a:rPr lang="en-US" smtClean="0"/>
              <a:t>2p5:</a:t>
            </a:r>
            <a:r>
              <a:rPr lang="en-US" baseline="0" smtClean="0"/>
              <a:t> 2*pi^5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 precedence</a:t>
            </a:r>
            <a:r>
              <a:rPr lang="en-US" baseline="0" smtClean="0"/>
              <a:t> rules except parentheses ()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1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example in J: 4+5+2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9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8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0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who frank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70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7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0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91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Just monadic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0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3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8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Now</a:t>
            </a:r>
            <a:r>
              <a:rPr lang="en-US" baseline="0" smtClean="0"/>
              <a:t> dyadic form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7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03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78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7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&gt;:</a:t>
            </a:r>
            <a:r>
              <a:rPr lang="en-US" baseline="0" smtClean="0"/>
              <a:t> intentionally not described ahead of time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66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Loopless</a:t>
            </a:r>
            <a:r>
              <a:rPr lang="en-US" smtClean="0"/>
              <a:t> coding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2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12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97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ru</a:t>
            </a:r>
            <a:r>
              <a:rPr lang="en-US" smtClean="0"/>
              <a:t> = rank of right side of</a:t>
            </a:r>
            <a:r>
              <a:rPr lang="en-US" baseline="0" smtClean="0"/>
              <a:t> u</a:t>
            </a:r>
          </a:p>
          <a:p>
            <a:r>
              <a:rPr lang="en-US" baseline="0" err="1" smtClean="0"/>
              <a:t>lu</a:t>
            </a:r>
            <a:r>
              <a:rPr lang="en-US" baseline="0" smtClean="0"/>
              <a:t> = rank of left side of u</a:t>
            </a:r>
          </a:p>
          <a:p>
            <a:r>
              <a:rPr lang="en-US" baseline="0" smtClean="0"/>
              <a:t>(flipped!)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0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“-n=: #y 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smtClean="0"/>
              <a:t> n-1” means: from (first let n=4) -4 to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8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|.</a:t>
            </a:r>
            <a:r>
              <a:rPr lang="en-US" baseline="0" smtClean="0"/>
              <a:t> intentionally not described ahead of time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from</a:t>
            </a:r>
            <a:r>
              <a:rPr lang="en-US" baseline="0" dirty="0" smtClean="0"/>
              <a:t> the blub: recognize the value of different approaches; avoid the generalist’s trap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Fight irony: e.g. </a:t>
            </a:r>
            <a:r>
              <a:rPr lang="en-US" baseline="0" dirty="0" err="1" smtClean="0"/>
              <a:t>brainfuck</a:t>
            </a:r>
            <a:r>
              <a:rPr lang="en-US" baseline="0" smtClean="0"/>
              <a:t> sucks</a:t>
            </a:r>
          </a:p>
          <a:p>
            <a:endParaRPr lang="en-US" baseline="0" smtClean="0"/>
          </a:p>
          <a:p>
            <a:r>
              <a:rPr lang="en-US" baseline="0" smtClean="0"/>
              <a:t>Persevere: google is useless, docs are very terse; </a:t>
            </a:r>
            <a:r>
              <a:rPr lang="en-US" baseline="0" err="1" smtClean="0"/>
              <a:t>stackoverflow</a:t>
            </a:r>
            <a:r>
              <a:rPr lang="en-US" baseline="0" smtClean="0"/>
              <a:t>: 1.4 mil </a:t>
            </a:r>
            <a:r>
              <a:rPr lang="en-US" baseline="0" err="1" smtClean="0"/>
              <a:t>javascript</a:t>
            </a:r>
            <a:r>
              <a:rPr lang="en-US" baseline="0" smtClean="0"/>
              <a:t> tags, 32k </a:t>
            </a:r>
            <a:r>
              <a:rPr lang="en-US" baseline="0" err="1" smtClean="0"/>
              <a:t>haskell</a:t>
            </a:r>
            <a:r>
              <a:rPr lang="en-US" baseline="0" smtClean="0"/>
              <a:t>, 8k prolog, 243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01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4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x, y: verb</a:t>
            </a:r>
            <a:r>
              <a:rPr lang="en-US" baseline="0" smtClean="0"/>
              <a:t> </a:t>
            </a:r>
            <a:r>
              <a:rPr lang="en-US" baseline="0" err="1" smtClean="0"/>
              <a:t>args</a:t>
            </a:r>
            <a:r>
              <a:rPr lang="en-US" baseline="0" smtClean="0"/>
              <a:t> (left, right)</a:t>
            </a:r>
          </a:p>
          <a:p>
            <a:r>
              <a:rPr lang="en-US" baseline="0" smtClean="0"/>
              <a:t>u, v: verbs</a:t>
            </a:r>
          </a:p>
          <a:p>
            <a:r>
              <a:rPr lang="en-US" baseline="0" smtClean="0"/>
              <a:t>m, n: nouns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824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511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7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096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8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449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5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Clojure</a:t>
            </a:r>
            <a:r>
              <a:rPr lang="en-US" smtClean="0"/>
              <a:t>: </a:t>
            </a:r>
            <a:r>
              <a:rPr lang="en-US" err="1" smtClean="0"/>
              <a:t>datastructure</a:t>
            </a:r>
            <a:r>
              <a:rPr lang="en-US" baseline="0" smtClean="0"/>
              <a:t> transformations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76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33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115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619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877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470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2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442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87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357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Clojure</a:t>
            </a:r>
            <a:r>
              <a:rPr lang="en-US" smtClean="0"/>
              <a:t>: </a:t>
            </a:r>
            <a:r>
              <a:rPr lang="en-US" err="1" smtClean="0"/>
              <a:t>datastructure</a:t>
            </a:r>
            <a:r>
              <a:rPr lang="en-US" baseline="0" smtClean="0"/>
              <a:t> transformations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016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33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517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71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575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06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741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438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8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10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Challenge: what if second case was</a:t>
            </a:r>
            <a:r>
              <a:rPr lang="en-US" baseline="0" dirty="0" smtClean="0"/>
              <a:t> “1 ? Answer: would compute average of columns of each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7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 at Kiln Farm with a prototype J Ultimate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sportdisc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(photo by Jana Michaud)”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mtClean="0"/>
              <a:t>http://</a:t>
            </a:r>
            <a:r>
              <a:rPr lang="en-US" err="1" smtClean="0"/>
              <a:t>webbox.lafayette.edu</a:t>
            </a:r>
            <a:r>
              <a:rPr lang="en-US" smtClean="0"/>
              <a:t>/~</a:t>
            </a:r>
            <a:r>
              <a:rPr lang="en-US" err="1" smtClean="0"/>
              <a:t>reiterc</a:t>
            </a:r>
            <a:r>
              <a:rPr lang="en-US" smtClean="0"/>
              <a:t>/j/</a:t>
            </a:r>
            <a:r>
              <a:rPr lang="en-US" err="1" smtClean="0"/>
              <a:t>ke_iverson</a:t>
            </a:r>
            <a:r>
              <a:rPr lang="en-US" smtClean="0"/>
              <a:t>/</a:t>
            </a:r>
            <a:r>
              <a:rPr lang="en-US" err="1" smtClean="0"/>
              <a:t>index.html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086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^:_ applies until the value stops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113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012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92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465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06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85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mp</a:t>
            </a:r>
            <a:r>
              <a:rPr lang="en-US" dirty="0" smtClean="0"/>
              <a:t> defined that way? It’s complicated.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460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97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89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9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summer weekend in 1989, Arthur Whitney visited Ken Iverson at Kiln Farm and produced—on one page and in one afternoon—an interpreter fragment on the AT&amp;T 3B1 computer. I studied this interpreter for about a week for its organization and programming style; and on Sunday, August 27, 1989, at about four o'clock in the afternoon, wrote the first line of code that became the implementation described in this document.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Arthur's one-page interpreter fragment is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57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Notice</a:t>
            </a:r>
            <a:r>
              <a:rPr lang="en-US" baseline="0" smtClean="0"/>
              <a:t> no x translation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643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Notice</a:t>
            </a:r>
            <a:r>
              <a:rPr lang="en-US" baseline="0" smtClean="0"/>
              <a:t> no x translation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25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Notice</a:t>
            </a:r>
            <a:r>
              <a:rPr lang="en-US" baseline="0" smtClean="0"/>
              <a:t> no x translation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795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484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4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69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514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7726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7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59622-9478-9143-A4F4-B72A582F0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5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0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2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3FB8-9DA3-B242-AD6A-30EE1CE72607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03242-F3FD-614F-B9D5-BD2CE1024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3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4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Relationship Id="rId9" Type="http://schemas.openxmlformats.org/officeDocument/2006/relationships/image" Target="../media/image21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Relationship Id="rId9" Type="http://schemas.openxmlformats.org/officeDocument/2006/relationships/image" Target="../media/image21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36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14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48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3.png"/><Relationship Id="rId9" Type="http://schemas.openxmlformats.org/officeDocument/2006/relationships/image" Target="../media/image43.png"/><Relationship Id="rId10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5.png"/><Relationship Id="rId9" Type="http://schemas.openxmlformats.org/officeDocument/2006/relationships/image" Target="../media/image43.png"/><Relationship Id="rId10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Relationship Id="rId7" Type="http://schemas.openxmlformats.org/officeDocument/2006/relationships/image" Target="../media/image31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55.png"/><Relationship Id="rId6" Type="http://schemas.openxmlformats.org/officeDocument/2006/relationships/image" Target="../media/image19.png"/><Relationship Id="rId7" Type="http://schemas.openxmlformats.org/officeDocument/2006/relationships/image" Target="../media/image56.png"/><Relationship Id="rId8" Type="http://schemas.openxmlformats.org/officeDocument/2006/relationships/image" Target="../media/image49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3508375" y="-22674"/>
            <a:ext cx="5175250" cy="68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7760" y="1596040"/>
            <a:ext cx="122763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(divide"1 1)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┌────────────────────┬────────────────────┐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│(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 1 2│(3 4 5)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3 4 5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└────────────────────┴────────────────────┘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6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722280"/>
            <a:ext cx="1322125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(divide"1 _) i.2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┌───────────────────────────────────┬───────────────────────────────────┐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(0 1 2)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│(3 4 5)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└───────────────────────────────────┴───────────────────────────────────┘</a:t>
            </a:r>
          </a:p>
          <a:p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"_ 0) i.2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──┬───────────────────────────────┬───────────────────────────────┐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│(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0│(2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1│(2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─────────────────────┼───────────────────────────────┼───────────────────────────────┤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3│(2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4│(2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──┴───────────────────────────────┴───────────────────────────────┘</a:t>
            </a:r>
          </a:p>
          <a:p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(divide"0 _) i.2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┌─────────────────────────────┬─────────────────────────────┬─────────────────────────────┐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│1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│2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├─────────────────────────────┼─────────────────────────────┼─────────────────────────────┤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│4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│5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└─────────────────────────────┴─────────────────────────────┴─────────────────────────────┘</a:t>
            </a:r>
          </a:p>
          <a:p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"_ _) i.2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┌──────────────────────────────────────────────────┐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 3$(0 1 2) (3 4 5) ) </a:t>
            </a:r>
            <a:r>
              <a:rPr lang="da-DK" sz="17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17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17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└──────────────────────────────────────────────────┘</a:t>
            </a:r>
            <a:endParaRPr lang="da-DK" sz="17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83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3988" y="209968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In J, every operator has a loop built in.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i="1" dirty="0" smtClean="0">
              <a:solidFill>
                <a:schemeClr val="bg1"/>
              </a:solidFill>
            </a:endParaRPr>
          </a:p>
          <a:p>
            <a:r>
              <a:rPr lang="en-US" sz="3600" i="1" dirty="0" smtClean="0">
                <a:solidFill>
                  <a:schemeClr val="bg1"/>
                </a:solidFill>
              </a:rPr>
              <a:t>J for C Programmers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7752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Coding Challenge!</a:t>
            </a:r>
            <a:endParaRPr lang="en-US" sz="4000" b="1" i="1" dirty="0">
              <a:solidFill>
                <a:schemeClr val="accent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431643"/>
            <a:ext cx="10241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Write code that fills in the blanks and produces the given output.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Compute the </a:t>
            </a:r>
            <a:r>
              <a:rPr lang="en-US" sz="2800" u="sng" dirty="0" smtClean="0">
                <a:solidFill>
                  <a:schemeClr val="bg1"/>
                </a:solidFill>
              </a:rPr>
              <a:t>column</a:t>
            </a:r>
            <a:r>
              <a:rPr lang="en-US" sz="2800" dirty="0" smtClean="0">
                <a:solidFill>
                  <a:schemeClr val="bg1"/>
                </a:solidFill>
              </a:rPr>
              <a:t> sums of a table.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Compute </a:t>
            </a:r>
            <a:r>
              <a:rPr lang="en-US" sz="2800" dirty="0">
                <a:solidFill>
                  <a:schemeClr val="bg1"/>
                </a:solidFill>
              </a:rPr>
              <a:t>the arithmetic mean of every </a:t>
            </a:r>
            <a:r>
              <a:rPr lang="en-US" sz="2800" u="sng" dirty="0">
                <a:solidFill>
                  <a:schemeClr val="bg1"/>
                </a:solidFill>
              </a:rPr>
              <a:t>row</a:t>
            </a:r>
            <a:r>
              <a:rPr lang="en-US" sz="2800" dirty="0">
                <a:solidFill>
                  <a:schemeClr val="bg1"/>
                </a:solidFill>
              </a:rPr>
              <a:t> in a </a:t>
            </a:r>
            <a:r>
              <a:rPr lang="en-US" sz="2800" dirty="0" smtClean="0">
                <a:solidFill>
                  <a:schemeClr val="bg1"/>
                </a:solidFill>
              </a:rPr>
              <a:t>pair of tables.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Recall the arithmetic mean is </a:t>
            </a:r>
            <a:r>
              <a:rPr lang="en-US" sz="28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+/%#</a:t>
            </a:r>
          </a:p>
          <a:p>
            <a:endParaRPr lang="en-US" sz="28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22400" y="2861068"/>
            <a:ext cx="975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______ i.4 6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36 40 44 48 52 56</a:t>
            </a:r>
            <a:endParaRPr lang="en-US" sz="28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2400" y="5051461"/>
            <a:ext cx="975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______ 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i.2 3 6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2.5  8.5 14.5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20.5 26.5 32.5</a:t>
            </a:r>
          </a:p>
        </p:txBody>
      </p:sp>
    </p:spTree>
    <p:extLst>
      <p:ext uri="{BB962C8B-B14F-4D97-AF65-F5344CB8AC3E}">
        <p14:creationId xmlns:p14="http://schemas.microsoft.com/office/powerpoint/2010/main" val="1123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47752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 dirty="0">
              <a:solidFill>
                <a:schemeClr val="accent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431643"/>
            <a:ext cx="10241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Write code that fills in the blanks and produces the given output.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Compute the </a:t>
            </a:r>
            <a:r>
              <a:rPr lang="en-US" sz="2800" u="sng" dirty="0" smtClean="0">
                <a:solidFill>
                  <a:schemeClr val="bg1"/>
                </a:solidFill>
              </a:rPr>
              <a:t>column</a:t>
            </a:r>
            <a:r>
              <a:rPr lang="en-US" sz="2800" dirty="0" smtClean="0">
                <a:solidFill>
                  <a:schemeClr val="bg1"/>
                </a:solidFill>
              </a:rPr>
              <a:t> sums of a table.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Compute </a:t>
            </a:r>
            <a:r>
              <a:rPr lang="en-US" sz="2800" dirty="0">
                <a:solidFill>
                  <a:schemeClr val="bg1"/>
                </a:solidFill>
              </a:rPr>
              <a:t>the arithmetic mean of every </a:t>
            </a:r>
            <a:r>
              <a:rPr lang="en-US" sz="2800" u="sng" dirty="0">
                <a:solidFill>
                  <a:schemeClr val="bg1"/>
                </a:solidFill>
              </a:rPr>
              <a:t>row</a:t>
            </a:r>
            <a:r>
              <a:rPr lang="en-US" sz="2800" dirty="0">
                <a:solidFill>
                  <a:schemeClr val="bg1"/>
                </a:solidFill>
              </a:rPr>
              <a:t> in </a:t>
            </a:r>
            <a:r>
              <a:rPr lang="en-US" sz="2800" dirty="0" smtClean="0">
                <a:solidFill>
                  <a:schemeClr val="bg1"/>
                </a:solidFill>
              </a:rPr>
              <a:t>a pair of tables.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Recall the arithmetic mean is </a:t>
            </a:r>
            <a:r>
              <a:rPr lang="en-US" sz="28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+/%#</a:t>
            </a:r>
          </a:p>
          <a:p>
            <a:endParaRPr lang="en-US" sz="28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22400" y="2861068"/>
            <a:ext cx="975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+/ i.4 6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36 40 44 48 52 56</a:t>
            </a:r>
            <a:endParaRPr lang="en-US" sz="28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2400" y="5051461"/>
            <a:ext cx="975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	(+/%#)"1 i.2 3 6</a:t>
            </a:r>
          </a:p>
          <a:p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2.5  8.5 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14.5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20.5 </a:t>
            </a:r>
            <a:r>
              <a:rPr lang="en-US" sz="2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26.5 </a:t>
            </a:r>
            <a:r>
              <a:rPr lang="en-US" sz="28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32.5</a:t>
            </a:r>
          </a:p>
        </p:txBody>
      </p:sp>
    </p:spTree>
    <p:extLst>
      <p:ext uri="{BB962C8B-B14F-4D97-AF65-F5344CB8AC3E}">
        <p14:creationId xmlns:p14="http://schemas.microsoft.com/office/powerpoint/2010/main" val="4224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9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182220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If you’re lucky enough to experience a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miracle,</a:t>
            </a:r>
          </a:p>
          <a:p>
            <a:pPr algn="ctr"/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try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not to micro manage it</a:t>
            </a:r>
          </a:p>
        </p:txBody>
      </p:sp>
    </p:spTree>
    <p:extLst>
      <p:ext uri="{BB962C8B-B14F-4D97-AF65-F5344CB8AC3E}">
        <p14:creationId xmlns:p14="http://schemas.microsoft.com/office/powerpoint/2010/main" val="1506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Recursion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149" y="690864"/>
            <a:ext cx="114896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vals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=:4 3 2 $ 24?100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vals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96 95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70 85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60 89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&gt;./&gt;./vals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96 95</a:t>
            </a: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&gt;./&gt;./&gt;./vals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</a:t>
            </a: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&gt;./^:3 vals NB.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recursive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3 times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</a:t>
            </a: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&gt;./^:_ vals NB. 'limit' of &gt;./,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works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on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shape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96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5965" y="585484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Recursive “Larger of” &gt;.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0320" y="1422400"/>
            <a:ext cx="536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TODO: using verb on right side of ^: to determine if/</a:t>
            </a:r>
            <a:r>
              <a:rPr lang="en-US" dirty="0" err="1" smtClean="0">
                <a:solidFill>
                  <a:schemeClr val="bg1"/>
                </a:solidFill>
              </a:rPr>
              <a:t>howmuch</a:t>
            </a:r>
            <a:r>
              <a:rPr lang="en-US" dirty="0" smtClean="0">
                <a:solidFill>
                  <a:schemeClr val="bg1"/>
                </a:solidFill>
              </a:rPr>
              <a:t> to repeat; see </a:t>
            </a:r>
            <a:r>
              <a:rPr lang="en-US" dirty="0" err="1" smtClean="0">
                <a:solidFill>
                  <a:schemeClr val="bg1"/>
                </a:solidFill>
              </a:rPr>
              <a:t>JforC</a:t>
            </a:r>
            <a:r>
              <a:rPr lang="en-US" dirty="0" smtClean="0">
                <a:solidFill>
                  <a:schemeClr val="bg1"/>
                </a:solidFill>
              </a:rPr>
              <a:t> “if” and “</a:t>
            </a:r>
            <a:r>
              <a:rPr lang="en-US" dirty="0" err="1" smtClean="0">
                <a:solidFill>
                  <a:schemeClr val="bg1"/>
                </a:solidFill>
              </a:rPr>
              <a:t>dowhile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334" y="885455"/>
            <a:ext cx="80308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char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C;typedef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long I;</a:t>
            </a:r>
          </a:p>
          <a:p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a{I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[3],p[2];}*A;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P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endParaRPr lang="en-US" sz="120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R return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V1(f) A f(w)A w;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V2(f) A f(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)A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#define 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n,x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{I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=0,_n=(n);for(;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&lt;_n;++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){x;}}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*ma(n){R(I*)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malloc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(n*4);}mv(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d,s,n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*d,*s;{DO(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]=s[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]);}</a:t>
            </a:r>
          </a:p>
          <a:p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*d;{I z=1;DO(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=z*d[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)I *d;{A z=(A)ma(5+tr(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));z-&gt;t=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r,mv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d,d,r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V1(iota){I n=*w-&gt;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p;A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(0,1,&amp;n);DO(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V2(plus){I r=w-&gt;r,*d=w-&gt;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(0,r,d);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]=a-&gt;p[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]+w-&gt;p[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V2(from){I r=w-&gt;r-1,*d=w-&gt;d+1,n=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-&gt;p+(n**a-&gt;p),n);R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V1(box){A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(1,0,0);*z-&gt;p=(I)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w;R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V2(cat){I an=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-&gt;d),n=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an+wn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(w-&gt;t,1,&amp;n);mv(z-&gt;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p,an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p+an,w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V2(find){}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V2(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rsh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){I r=a-&gt;r?*a-&gt;d:1,n=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-&gt;p),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-&gt;d);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t,r,a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-&gt;p);mv(z-&gt;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=n&gt;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wn?wn:n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if(n-=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p+wn,z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sha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(0,1,&amp;w-&gt;r);mv(z-&gt;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d,w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-&gt;r);R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V1(id){R w;}V1(size){A 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(0,0,0);*z-&gt;p=w-&gt;r?*w-&gt;d:1;R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pi(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){P("%d ",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);}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(){P("\n");}</a:t>
            </a:r>
          </a:p>
          <a:p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(w)A w;{I r=w-&gt;r,*d=w-&gt;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r,pi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(d[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if(w-&gt;t)DO(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("&lt; ");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]))else 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n,pi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(w-&gt;p[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nl</a:t>
            </a:r>
            <a:r>
              <a:rPr lang="en-US" sz="12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1286" y="885455"/>
            <a:ext cx="6506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[]="+{~&lt;#,";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A(*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[])()={0,plus,from,find,0,rsh,cat},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(*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[])()={0,id,size,iota,box,sha,0};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[26];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(a){R  a&gt;='a'&amp;&amp;a&lt;='z';}qv(a){R a&lt;'a';}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 ex(e)I *e;{I a=*e;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if(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qp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(a)){if(e[1]=='=')R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[a-'a']=ex(e+2);a=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 a-'a'];}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R qv(a)?(*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[a])(ex(e+1)):e[1]?(*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[e[1]])(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a,ex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(e+2)):(A)a;}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noun(c){A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z;if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(c&lt;'0'||c&gt;'9')R 0;z=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ga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(0,0,0);*z-&gt;p=c-'0';R z;}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verb(c){I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=0;for(;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];)if(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vt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++]==c)R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i;R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0;}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 *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(s)C *s;{I 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a,n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strlen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(s),*e=ma(n+1);C c;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DO(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n,e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]=(a=noun(c=s[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]))?a:(a=verb(c))?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a:c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);e[n]=0;R e;}</a:t>
            </a: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120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main(){C s[99];while(gets(s))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(ex(</a:t>
            </a:r>
            <a:r>
              <a:rPr lang="en-US" sz="120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wd</a:t>
            </a:r>
            <a:r>
              <a:rPr lang="en-US" sz="12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(s)));}</a:t>
            </a:r>
          </a:p>
          <a:p>
            <a:endParaRPr 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490334" y="158747"/>
            <a:ext cx="290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Incunabulum</a:t>
            </a:r>
            <a:endParaRPr lang="en-US" sz="32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5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Avoid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both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picking at minutia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and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sideswiping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mountains</a:t>
            </a:r>
          </a:p>
        </p:txBody>
      </p:sp>
    </p:spTree>
    <p:extLst>
      <p:ext uri="{BB962C8B-B14F-4D97-AF65-F5344CB8AC3E}">
        <p14:creationId xmlns:p14="http://schemas.microsoft.com/office/powerpoint/2010/main" val="12545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Big Data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1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1458410"/>
            <a:ext cx="97227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You may at first worry that you're using too much memory, or that you might misuse the processor's caches; get over it. Apply verbs to large operands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Visualization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1196307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load '~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addons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graphics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/fvj4/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dwin.ijs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_1 1 1 </a:t>
            </a:r>
            <a:r>
              <a:rPr lang="fr-FR" sz="28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dwin</a:t>
            </a:r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'fun'	NB. open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-1:1 axes</a:t>
            </a:r>
          </a:p>
          <a:p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o. 1r6p1			NB. sin(1/6 pi^1)</a:t>
            </a:r>
          </a:p>
          <a:p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</a:p>
          <a:p>
            <a:r>
              <a:rPr lang="fr-FR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o. 1r6p1			NB. cos(1/6 pi^1)</a:t>
            </a:r>
          </a:p>
          <a:p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0.866025</a:t>
            </a:r>
          </a:p>
          <a:p>
            <a:endParaRPr lang="fr-FR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x,y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coordinates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of a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fr-FR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200 pts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|: 2 1 o./ 1r100p1*i.200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1           0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0.999507    0.0314108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0.998027    0.0627905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0.995562    0.0941083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11963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plot a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a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color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dpoly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</a:t>
            </a:r>
            <a:endParaRPr lang="da-DK" sz="28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circ4 =: 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0.75 0.5 0.25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NB.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four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circles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colr4 =: 255 0 0, 255 255 0, 0 255 0,: 0 255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</a:t>
            </a:r>
          </a:p>
          <a:p>
            <a:endParaRPr lang="da-DK" sz="28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plot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four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circles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individual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colors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colr4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dpoly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circ4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542" y="369021"/>
            <a:ext cx="1490391" cy="1544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932" y="3992880"/>
            <a:ext cx="2838068" cy="29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214" y="369021"/>
            <a:ext cx="119630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generate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exponential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values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(^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 *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i.80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%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100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0.01 0.0110517 0.012214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0.0134986 ...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generate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x,y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values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 a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symmetric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((i.180) * %180) - 0.5</a:t>
            </a:r>
            <a:endParaRPr lang="ro-RO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ys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((|. (^0.075*i.90)), (^0.075*i.90))%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400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|: </a:t>
            </a:r>
            <a:r>
              <a:rPr lang="ro-RO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xs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,: </a:t>
            </a:r>
            <a:r>
              <a:rPr lang="ro-RO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ys</a:t>
            </a:r>
            <a:endParaRPr lang="ro-RO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</a:p>
          <a:p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_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   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1.98087</a:t>
            </a:r>
          </a:p>
          <a:p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0.494444    1.83774</a:t>
            </a:r>
          </a:p>
          <a:p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o-RO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_0.488889    </a:t>
            </a:r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1.70495</a:t>
            </a:r>
          </a:p>
          <a:p>
            <a:r>
              <a:rPr lang="ro-RO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4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054" y="369021"/>
            <a:ext cx="507770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1.98087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_0.494444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1.83774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_0.488889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1.70495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_0.0111111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0.00269471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0.00555556 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0.0025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  0     0.0025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0.00555556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0.00269471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0.0111111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0.00290459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0.483333    1.70495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0.488889   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1.83774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0.494444    1.98087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3040" y="369021"/>
            <a:ext cx="6573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plot the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255 0 255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0" y="1229360"/>
            <a:ext cx="4482372" cy="46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73040" y="369021"/>
            <a:ext cx="65735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matrix mult.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 =: +/ . *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allow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simple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trig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names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load '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trig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rotation matrix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s-ES_tradnl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cos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sin, 0:),</a:t>
            </a:r>
          </a:p>
          <a:p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        (-@sin, </a:t>
            </a:r>
            <a:r>
              <a:rPr lang="es-ES_tradnl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cos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0:),:</a:t>
            </a:r>
          </a:p>
          <a:p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0:, 0:, 1:)</a:t>
            </a:r>
          </a:p>
          <a:p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s-ES_tradnl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1r4p1</a:t>
            </a:r>
          </a:p>
          <a:p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0.707107 0.707107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0.707107 0.707107 </a:t>
            </a:r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es-ES_tradnl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s-ES_tradnl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0        0 1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120" y="369021"/>
            <a:ext cx="481584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Rotation can be defined as matrix multiplication of a vector representing the point: [x,y,1] and a rotation matrix: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 = [ cos(𝜃) -sin(𝜃) 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sin(𝜃)  cos(𝜃) 0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   0       0 1 ]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After multiplying M*[x,y,1]</a:t>
            </a:r>
            <a:r>
              <a:rPr lang="en-US" sz="2800" baseline="30000" dirty="0" smtClean="0">
                <a:solidFill>
                  <a:schemeClr val="bg1"/>
                </a:solidFill>
              </a:rPr>
              <a:t>T</a:t>
            </a:r>
            <a:r>
              <a:rPr lang="en-US" sz="2800" dirty="0" smtClean="0">
                <a:solidFill>
                  <a:schemeClr val="bg1"/>
                </a:solidFill>
              </a:rPr>
              <a:t>, the result will be [</a:t>
            </a:r>
            <a:r>
              <a:rPr lang="en-US" sz="2800" dirty="0" err="1" smtClean="0">
                <a:solidFill>
                  <a:schemeClr val="bg1"/>
                </a:solidFill>
              </a:rPr>
              <a:t>x’,y’,z</a:t>
            </a:r>
            <a:r>
              <a:rPr lang="en-US" sz="2800" dirty="0" smtClean="0">
                <a:solidFill>
                  <a:schemeClr val="bg1"/>
                </a:solidFill>
              </a:rPr>
              <a:t>]; divide z out of x’ and y’ to get final coordinates. In our case, however, z will always be 1.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4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90564"/>
            <a:ext cx="10424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Leaping head first into the stream of consciousness is good for your balance</a:t>
            </a:r>
          </a:p>
        </p:txBody>
      </p:sp>
    </p:spTree>
    <p:extLst>
      <p:ext uri="{BB962C8B-B14F-4D97-AF65-F5344CB8AC3E}">
        <p14:creationId xmlns:p14="http://schemas.microsoft.com/office/powerpoint/2010/main" val="3044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18481" y="369021"/>
            <a:ext cx="65735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trans. matrix as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verb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trans =: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 0, 0 1 0,: (y,1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trans 5 2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1 0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(trans 5 2) mp (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1r4p1)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0.707107 0.707107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0.707107 0.707107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2.12132  4.94975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(3 2 1) mp (...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above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...)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2.82843 8.48528 1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120" y="430575"/>
            <a:ext cx="494792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Likewise, a translation matrix is defined as: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 = [ 1  0  </a:t>
            </a:r>
            <a:r>
              <a:rPr lang="en-US" sz="240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xtrans</a:t>
            </a:r>
            <a:endParaRPr lang="en-US" sz="240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0  1  </a:t>
            </a:r>
            <a:r>
              <a:rPr lang="en-US" sz="240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ytrans</a:t>
            </a:r>
            <a:endParaRPr lang="en-US" sz="240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0  0  1      ]</a:t>
            </a:r>
          </a:p>
          <a:p>
            <a:endParaRPr lang="en-US" sz="2800" smtClean="0">
              <a:solidFill>
                <a:schemeClr val="bg1"/>
              </a:solidFill>
            </a:endParaRPr>
          </a:p>
          <a:p>
            <a:endParaRPr lang="en-US" sz="3200" smtClean="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Translation &amp; rotation matrices can be combined with matrix multiplication, e.g.,</a:t>
            </a:r>
            <a:br>
              <a:rPr lang="en-US" sz="2800" smtClean="0">
                <a:solidFill>
                  <a:schemeClr val="bg1"/>
                </a:solidFill>
              </a:rPr>
            </a:br>
            <a:r>
              <a:rPr lang="en-US" sz="2800" err="1" smtClean="0">
                <a:solidFill>
                  <a:schemeClr val="bg1"/>
                </a:solidFill>
              </a:rPr>
              <a:t>TransM</a:t>
            </a:r>
            <a:r>
              <a:rPr lang="en-US" sz="2800" smtClean="0">
                <a:solidFill>
                  <a:schemeClr val="bg1"/>
                </a:solidFill>
              </a:rPr>
              <a:t> * </a:t>
            </a:r>
            <a:r>
              <a:rPr lang="en-US" sz="2800" err="1" smtClean="0">
                <a:solidFill>
                  <a:schemeClr val="bg1"/>
                </a:solidFill>
              </a:rPr>
              <a:t>RotM</a:t>
            </a:r>
            <a:r>
              <a:rPr lang="en-US" sz="2800" smtClean="0">
                <a:solidFill>
                  <a:schemeClr val="bg1"/>
                </a:solidFill>
              </a:rPr>
              <a:t> * [x,y,1]</a:t>
            </a:r>
            <a:r>
              <a:rPr lang="en-US" sz="2800" baseline="30000" smtClean="0">
                <a:solidFill>
                  <a:schemeClr val="bg1"/>
                </a:solidFill>
              </a:rPr>
              <a:t>T</a:t>
            </a:r>
            <a:endParaRPr lang="en-US" sz="2800" baseline="30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6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extra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z=1 dimension to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curve,.1</a:t>
            </a:r>
          </a:p>
          <a:p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translated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rotated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ro-RO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curve mp (trans 0.5 0.2) mp (</a:t>
            </a:r>
            <a:r>
              <a:rPr lang="ro-RO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1r2p1</a:t>
            </a:r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78" y="2844800"/>
            <a:ext cx="3873056" cy="40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a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verb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drawing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dyad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form, x=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y=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dyad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mp (trans x) mp (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y)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0.5 0.2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1r2p1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0.5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2r2p1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3r2p1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4r2p1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34" y="2174240"/>
            <a:ext cx="4520200" cy="46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1" y="287741"/>
            <a:ext cx="1149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draw many!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(0 0.5 &amp; </a:t>
            </a:r>
            <a:r>
              <a:rPr lang="cs-CZ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)"0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(1r10p1 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 i.20)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1688932"/>
            <a:ext cx="4988560" cy="51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1" y="287741"/>
            <a:ext cx="1149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unrotate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by pi as the last step before drawing,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and eliminate x-coordinate of translation parameter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dyad define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curve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_1p1)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(trans 0,x) 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dcurveRot"0 (1r10p1 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i.20)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10" y="3068321"/>
            <a:ext cx="3657341" cy="37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1" y="287741"/>
            <a:ext cx="1149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generate 4 translations 0.25 apart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translations =: 0.25 * i.4</a:t>
            </a:r>
          </a:p>
          <a:p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generate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14 rotations 1/7 pi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apart</a:t>
            </a:r>
            <a:endParaRPr lang="fr-FR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rotations =: 1r7p1 * i.14</a:t>
            </a:r>
          </a:p>
          <a:p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each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rotation/translation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pairing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(48 </a:t>
            </a:r>
            <a:r>
              <a:rPr lang="fr-FR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pairings</a:t>
            </a:r>
            <a:r>
              <a:rPr lang="fr-F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  <a:endParaRPr lang="en-US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(48$translations) dcurveRot"0 (48$rotations)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10" y="3068321"/>
            <a:ext cx="3657340" cy="37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14800" y="795741"/>
            <a:ext cx="79349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scaling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matrix as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verb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(y,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0), (0, y, 0),: 0 0 1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da-DK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0 5 0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0 1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5) mp (trans 5 2) mp (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1r4p1)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3.53553 3.53553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3.53553 3.53553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2.12132 4.94975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(3 2 1) mp (...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above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...)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5.65685 22.6274 1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120" y="430575"/>
            <a:ext cx="39319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scaling (zooming) matrix can be defined as: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 = [ s  0  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0  s  0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0  0  1 ]</a:t>
            </a:r>
          </a:p>
        </p:txBody>
      </p:sp>
    </p:spTree>
    <p:extLst>
      <p:ext uri="{BB962C8B-B14F-4D97-AF65-F5344CB8AC3E}">
        <p14:creationId xmlns:p14="http://schemas.microsoft.com/office/powerpoint/2010/main" val="208684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update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based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on translation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size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=: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dyad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 =. 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mp (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_1p1) mp (trans x) mp (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y)</a:t>
            </a:r>
            <a:endParaRPr lang="da-DK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255 0 255 </a:t>
            </a:r>
            <a:r>
              <a:rPr lang="da-DK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curve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mp m</a:t>
            </a:r>
          </a:p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dclear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''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(48$translations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dcurveRot"0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(48$rotations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10" y="3068321"/>
            <a:ext cx="3657340" cy="37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0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update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use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da-DK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0.185*x) and</a:t>
            </a:r>
          </a:p>
          <a:p>
            <a:r>
              <a:rPr lang="da-DK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obsessively fine-tune numbers to arrive at: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translations =: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0.09*i.50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rotations =: 1r22p1+1r11p1*i.22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(1100$translations)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dcurveRot"0 (1100$rotations)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63" y="2308013"/>
            <a:ext cx="4535474" cy="46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3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next we need to set the color based on x;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we’ll use HSV scale for gradual color changes</a:t>
            </a:r>
          </a:p>
          <a:p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dyad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define</a:t>
            </a: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 =. 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0.185*x) 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_1p1) 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(trans 0,x) 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mp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tr-TR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rotm</a:t>
            </a:r>
            <a:r>
              <a:rPr lang="tr-TR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</a:t>
            </a:r>
            <a:r>
              <a:rPr lang="tr-TR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o-RO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(hsv2rgb ((360|90000*x^0.015),1.0 1.0 1.0)) </a:t>
            </a:r>
            <a:r>
              <a:rPr lang="ro-RO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dline</a:t>
            </a:r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curve mp m</a:t>
            </a:r>
          </a:p>
          <a:p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24" y="2611120"/>
            <a:ext cx="4242952" cy="43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Running a J program: No compiling.  No </a:t>
            </a:r>
            <a:r>
              <a:rPr lang="en-US" sz="3600" smtClean="0">
                <a:solidFill>
                  <a:schemeClr val="bg1"/>
                </a:solidFill>
              </a:rPr>
              <a:t>linking.</a:t>
            </a:r>
          </a:p>
          <a:p>
            <a:r>
              <a:rPr lang="en-US" sz="3600" smtClean="0">
                <a:solidFill>
                  <a:schemeClr val="bg1"/>
                </a:solidFill>
              </a:rPr>
              <a:t>No </a:t>
            </a:r>
            <a:r>
              <a:rPr lang="en-US" sz="3600" err="1">
                <a:solidFill>
                  <a:schemeClr val="bg1"/>
                </a:solidFill>
              </a:rPr>
              <a:t>makefiles</a:t>
            </a:r>
            <a:r>
              <a:rPr lang="en-US" sz="3600">
                <a:solidFill>
                  <a:schemeClr val="bg1"/>
                </a:solidFill>
              </a:rPr>
              <a:t>.  No debugger required.  You simply type J sentences and the interpreter executes them and displays any </a:t>
            </a:r>
            <a:r>
              <a:rPr lang="en-US" sz="3600" smtClean="0">
                <a:solidFill>
                  <a:schemeClr val="bg1"/>
                </a:solidFill>
              </a:rPr>
              <a:t>result.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1" y="369021"/>
            <a:ext cx="1149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MOAR CURVES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translations 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0.005 * i.400</a:t>
            </a:r>
            <a:endParaRPr lang="en-US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rotations =: 1r11p1*i.22</a:t>
            </a:r>
          </a:p>
          <a:p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(22#translations</a:t>
            </a:r>
            <a:r>
              <a:rPr lang="en-US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dcurveRot"0 </a:t>
            </a:r>
            <a:r>
              <a:rPr lang="cs-CZ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(8800$rotations</a:t>
            </a:r>
            <a:r>
              <a:rPr lang="cs-CZ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74" y="1778000"/>
            <a:ext cx="5326452" cy="55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520" y="308061"/>
            <a:ext cx="1149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NB. </a:t>
            </a:r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add those extra curves rotated pi/22 and call it a day</a:t>
            </a:r>
            <a:endParaRPr lang="ro-RO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o-RO" sz="24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o-RO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08" y="738718"/>
            <a:ext cx="6330985" cy="65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1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7" y="1911425"/>
            <a:ext cx="10424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>
                <a:solidFill>
                  <a:schemeClr val="bg1"/>
                </a:solidFill>
                <a:latin typeface="Arial Black" charset="0"/>
              </a:rPr>
              <a:t>Live for the destiny that aches for you</a:t>
            </a:r>
          </a:p>
        </p:txBody>
      </p:sp>
    </p:spTree>
    <p:extLst>
      <p:ext uri="{BB962C8B-B14F-4D97-AF65-F5344CB8AC3E}">
        <p14:creationId xmlns:p14="http://schemas.microsoft.com/office/powerpoint/2010/main" val="17600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Syntax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128" y="1039413"/>
            <a:ext cx="10190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Statements are exactly one line long.</a:t>
            </a:r>
          </a:p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Numbers may be written </a:t>
            </a:r>
            <a:r>
              <a:rPr lang="en-US" sz="2800" smtClean="0">
                <a:solidFill>
                  <a:schemeClr val="accent4"/>
                </a:solidFill>
              </a:rPr>
              <a:t>2, _2, 0.5, </a:t>
            </a:r>
            <a:r>
              <a:rPr lang="en-US" sz="2800" smtClean="0">
                <a:solidFill>
                  <a:schemeClr val="accent4"/>
                </a:solidFill>
              </a:rPr>
              <a:t>5, 1e3</a:t>
            </a:r>
            <a:r>
              <a:rPr lang="en-US" sz="2800" smtClean="0">
                <a:solidFill>
                  <a:schemeClr val="accent4"/>
                </a:solidFill>
              </a:rPr>
              <a:t>, 2j5, 16b1f, 2p1, _, __</a:t>
            </a:r>
          </a:p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Adjacent numbers make a list: </a:t>
            </a:r>
            <a:r>
              <a:rPr lang="en-US" sz="2800" smtClean="0">
                <a:solidFill>
                  <a:schemeClr val="accent4"/>
                </a:solidFill>
              </a:rPr>
              <a:t>3 5 2e3 7</a:t>
            </a:r>
          </a:p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Strings have single-quotes: </a:t>
            </a:r>
            <a:r>
              <a:rPr lang="en-US" sz="2800" smtClean="0">
                <a:solidFill>
                  <a:schemeClr val="accent4"/>
                </a:solidFill>
              </a:rPr>
              <a:t>'hello'</a:t>
            </a:r>
          </a:p>
          <a:p>
            <a:pPr marL="285750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Everything else is a built-in or user-defined word:</a:t>
            </a:r>
          </a:p>
          <a:p>
            <a:pPr marL="742950" lvl="1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Verbs: </a:t>
            </a:r>
            <a:r>
              <a:rPr lang="en-US" sz="2800" smtClean="0">
                <a:solidFill>
                  <a:schemeClr val="accent4"/>
                </a:solidFill>
              </a:rPr>
              <a:t>+, -, etc.</a:t>
            </a:r>
          </a:p>
          <a:p>
            <a:pPr marL="742950" lvl="1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Adverbs: </a:t>
            </a:r>
            <a:r>
              <a:rPr lang="en-US" sz="2800" smtClean="0">
                <a:solidFill>
                  <a:schemeClr val="accent4"/>
                </a:solidFill>
              </a:rPr>
              <a:t>~, /, }, etc.</a:t>
            </a:r>
          </a:p>
          <a:p>
            <a:pPr marL="742950" lvl="1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Conjunctions: </a:t>
            </a:r>
            <a:r>
              <a:rPr lang="en-US" sz="2800" smtClean="0">
                <a:solidFill>
                  <a:schemeClr val="accent4"/>
                </a:solidFill>
              </a:rPr>
              <a:t>^:, ", @, &amp;, etc.</a:t>
            </a:r>
          </a:p>
          <a:p>
            <a:pPr marL="742950" lvl="1" indent="-285750">
              <a:buFontTx/>
              <a:buChar char="-"/>
            </a:pPr>
            <a:r>
              <a:rPr lang="en-US" sz="2800" smtClean="0">
                <a:solidFill>
                  <a:schemeClr val="bg1"/>
                </a:solidFill>
              </a:rPr>
              <a:t>Others: </a:t>
            </a:r>
            <a:r>
              <a:rPr lang="en-US" sz="2800" smtClean="0">
                <a:solidFill>
                  <a:schemeClr val="accent4"/>
                </a:solidFill>
              </a:rPr>
              <a:t>=., =:, NB., etc.</a:t>
            </a:r>
          </a:p>
        </p:txBody>
      </p:sp>
    </p:spTree>
    <p:extLst>
      <p:ext uri="{BB962C8B-B14F-4D97-AF65-F5344CB8AC3E}">
        <p14:creationId xmlns:p14="http://schemas.microsoft.com/office/powerpoint/2010/main" val="1485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19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You do not need to trouble yourself with the distinction between integers, floats, and complex numbers.  If </a:t>
            </a:r>
            <a:r>
              <a:rPr lang="en-US" sz="3600" smtClean="0">
                <a:solidFill>
                  <a:schemeClr val="bg1"/>
                </a:solidFill>
              </a:rPr>
              <a:t>it’s </a:t>
            </a:r>
            <a:r>
              <a:rPr lang="en-US" sz="3600">
                <a:solidFill>
                  <a:schemeClr val="bg1"/>
                </a:solidFill>
              </a:rPr>
              <a:t>a number, J will handle it properly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0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Evaluation Rules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5100" y="1770927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Forget the table of operator precedence</a:t>
            </a:r>
            <a:r>
              <a:rPr lang="en-US" sz="3600" smtClean="0">
                <a:solidFill>
                  <a:schemeClr val="bg1"/>
                </a:solidFill>
              </a:rPr>
              <a:t>!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2*4+5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2+4*5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(2*4)+5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13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RTL Evaluation: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942975"/>
            <a:ext cx="7753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9:00-9:30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9:30-9:40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9:40-10:10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10:10-10:20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10:20-10:50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10:50-11:00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11:00-11:30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11:30-11:40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11:40-12:10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12:10-12:20 break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 Condensed Black" charset="0"/>
                <a:ea typeface="Helvetica Neue Condensed Black" charset="0"/>
                <a:cs typeface="Helvetica Neue Condensed Black" charset="0"/>
              </a:rPr>
              <a:t>12:20-1:00</a:t>
            </a:r>
            <a:endParaRPr lang="en-US" sz="2800" b="1" dirty="0">
              <a:solidFill>
                <a:schemeClr val="bg1"/>
              </a:solidFill>
              <a:latin typeface="Helvetica Neue Condensed Black" charset="0"/>
              <a:ea typeface="Helvetica Neue Condensed Black" charset="0"/>
              <a:cs typeface="Helvetica Neue Condense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600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600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619641"/>
            <a:ext cx="3657599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1"/>
            <a:ext cx="3657599" cy="5483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1"/>
            <a:ext cx="3644304" cy="54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Monads &amp; Dyads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3" y="619642"/>
            <a:ext cx="3644304" cy="54839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895070" y="3484605"/>
            <a:ext cx="185352" cy="6431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59891" y="4127712"/>
            <a:ext cx="14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086335" y="4115911"/>
            <a:ext cx="267730" cy="406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7032" y="4522573"/>
            <a:ext cx="15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 is left </a:t>
            </a:r>
            <a:r>
              <a:rPr lang="en-US" err="1" smtClean="0"/>
              <a:t>arg</a:t>
            </a:r>
            <a:r>
              <a:rPr lang="en-US" smtClean="0"/>
              <a:t>,</a:t>
            </a:r>
          </a:p>
          <a:p>
            <a:r>
              <a:rPr lang="en-US" smtClean="0"/>
              <a:t>y is right </a:t>
            </a:r>
            <a:r>
              <a:rPr lang="en-US" err="1" smtClean="0"/>
              <a:t>arg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735595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2%7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0.285714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7%2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%7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0.142857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%2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0.5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Monad vs. Dyad %: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Compute the arithmetic mean of 4 and 7.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Find </a:t>
            </a:r>
            <a:r>
              <a:rPr lang="en-US" sz="2800" u="sng" smtClean="0">
                <a:solidFill>
                  <a:schemeClr val="bg1"/>
                </a:solidFill>
              </a:rPr>
              <a:t>three</a:t>
            </a:r>
            <a:r>
              <a:rPr lang="en-US" sz="280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80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6"/>
            <a:ext cx="944879" cy="141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6"/>
            <a:ext cx="944879" cy="1416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3x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9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5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9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28" y="5006475"/>
            <a:ext cx="944878" cy="14166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48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48" y="5006475"/>
            <a:ext cx="944878" cy="14166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59608" y="513079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Compute the arithmetic mean of 4 and 7.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2294377"/>
            <a:ext cx="944880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2294376"/>
            <a:ext cx="944879" cy="141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00" y="2294376"/>
            <a:ext cx="944879" cy="1416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4" y="2294375"/>
            <a:ext cx="944879" cy="14166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5" y="2294374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2294379"/>
            <a:ext cx="944878" cy="1416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2294376"/>
            <a:ext cx="944878" cy="1416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3848855"/>
            <a:ext cx="944879" cy="1416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8" y="3848855"/>
            <a:ext cx="944879" cy="14166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7" y="3848854"/>
            <a:ext cx="944879" cy="1416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0" y="3848854"/>
            <a:ext cx="944880" cy="1416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2" y="3848854"/>
            <a:ext cx="944879" cy="1416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97" y="3848852"/>
            <a:ext cx="944879" cy="14166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98" y="5386308"/>
            <a:ext cx="944878" cy="14166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47" y="5386306"/>
            <a:ext cx="944880" cy="14166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76" y="5386306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51" y="5386305"/>
            <a:ext cx="944879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13" y="5386304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73" y="5386304"/>
            <a:ext cx="944879" cy="1416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4" y="5386302"/>
            <a:ext cx="944879" cy="14166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85" y="5386302"/>
            <a:ext cx="944879" cy="14166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46" y="5386302"/>
            <a:ext cx="944879" cy="14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9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19641"/>
            <a:ext cx="3644304" cy="54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06" y="1324303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LEARN To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RECOGNIZE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A GOOD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KNOWLEDGE</a:t>
            </a:r>
          </a:p>
          <a:p>
            <a:pPr algn="ctr"/>
            <a:r>
              <a:rPr lang="en-US" sz="5400" cap="all" dirty="0" smtClean="0">
                <a:solidFill>
                  <a:schemeClr val="bg1"/>
                </a:solidFill>
                <a:latin typeface="Arial Black" charset="0"/>
              </a:rPr>
              <a:t>TRANCE</a:t>
            </a:r>
            <a:endParaRPr lang="en-US" sz="5400" cap="all" dirty="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4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3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8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8"/>
            <a:ext cx="3644303" cy="5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3"/>
            <a:ext cx="3657597" cy="548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2" y="629609"/>
            <a:ext cx="3644302" cy="54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Compute whether a number, say 8, is even (gives 1 if even, 0 otherwise).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Find </a:t>
            </a:r>
            <a:r>
              <a:rPr lang="en-US" sz="2800" u="sng" smtClean="0">
                <a:solidFill>
                  <a:schemeClr val="bg1"/>
                </a:solidFill>
              </a:rPr>
              <a:t>four</a:t>
            </a:r>
            <a:r>
              <a:rPr lang="en-US" sz="280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9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2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9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33" y="5014571"/>
            <a:ext cx="944878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04793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52" y="5014571"/>
            <a:ext cx="944877" cy="14166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62612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94" y="5014570"/>
            <a:ext cx="944878" cy="14166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24354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66" y="5014570"/>
            <a:ext cx="944877" cy="14166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103226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Compute whether a number, say 8, is even (gives 1 if even, 0 otherwise</a:t>
            </a:r>
            <a:r>
              <a:rPr lang="en-US" sz="2800" b="1" smtClean="0">
                <a:solidFill>
                  <a:schemeClr val="bg1"/>
                </a:solidFill>
              </a:rPr>
              <a:t>).</a:t>
            </a:r>
            <a:endParaRPr lang="en-US" sz="2800" b="1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69" y="2909808"/>
            <a:ext cx="944879" cy="141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72" y="2909808"/>
            <a:ext cx="944879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21" y="2909808"/>
            <a:ext cx="944879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9" y="2909810"/>
            <a:ext cx="944878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4" y="2909807"/>
            <a:ext cx="944878" cy="14166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69" y="4674712"/>
            <a:ext cx="944879" cy="14166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72" y="4674711"/>
            <a:ext cx="944878" cy="14166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21" y="4674711"/>
            <a:ext cx="944878" cy="14166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9" y="4674713"/>
            <a:ext cx="944877" cy="141667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4" y="4674710"/>
            <a:ext cx="944877" cy="141667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58" y="2909809"/>
            <a:ext cx="944879" cy="141667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961" y="2909808"/>
            <a:ext cx="944879" cy="141667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10" y="2909808"/>
            <a:ext cx="944879" cy="141667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08" y="2909810"/>
            <a:ext cx="944877" cy="14166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23" y="2909807"/>
            <a:ext cx="944878" cy="14166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06" y="4687062"/>
            <a:ext cx="944878" cy="14166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09" y="4687061"/>
            <a:ext cx="944879" cy="141667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58" y="4687061"/>
            <a:ext cx="944879" cy="14166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1" y="4687060"/>
            <a:ext cx="944878" cy="1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4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3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Try not </a:t>
            </a: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to</a:t>
            </a:r>
            <a:br>
              <a:rPr lang="en-US" sz="5400" cap="all" smtClean="0">
                <a:solidFill>
                  <a:schemeClr val="bg1"/>
                </a:solidFill>
                <a:latin typeface="Arial Black" charset="0"/>
              </a:rPr>
            </a:br>
            <a:r>
              <a:rPr lang="en-US" sz="5400" cap="all" smtClean="0">
                <a:solidFill>
                  <a:schemeClr val="bg1"/>
                </a:solidFill>
                <a:latin typeface="Arial Black" charset="0"/>
              </a:rPr>
              <a:t>reinvent </a:t>
            </a:r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the rut</a:t>
            </a:r>
          </a:p>
        </p:txBody>
      </p:sp>
    </p:spTree>
    <p:extLst>
      <p:ext uri="{BB962C8B-B14F-4D97-AF65-F5344CB8AC3E}">
        <p14:creationId xmlns:p14="http://schemas.microsoft.com/office/powerpoint/2010/main" val="64504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Arrays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1902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Any variable can be an array.  As for what the type and dimensioning is: you assigned the variable, didn't you?  It contains whatever you put into it, a number, a string, an array, a structure...  J will remember.  If your program logic requires you to find out the current attributes of a variable, J can tell you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8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58" y="0"/>
            <a:ext cx="8909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a =: 5 3 7 9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5 3 7 9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#a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  <a:endParaRPr lang="en-US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 =: 'hello'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#s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  <a:endParaRPr lang="en-US" sz="36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Variable assignment and array size: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869" y="2152891"/>
            <a:ext cx="919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 J, every operator has a loop built in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960880"/>
            <a:ext cx="995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+ 4 5 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5 7 9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+ 4 5 6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5 6 7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+ 4 5 6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|length 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   +4 5 6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0" y="863600"/>
            <a:ext cx="872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Automatic element-by-element operations: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7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76924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0 1 2 3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3+i.4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3 4 5 6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0 0 0 1 1 1 2 2 2 3 3 3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#3#i.4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3##i.4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4 4 4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29609"/>
            <a:ext cx="3631055" cy="5463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954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502783"/>
            <a:ext cx="995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?5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?0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0.654682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?5 2 3 6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3 1 0 4</a:t>
            </a:r>
          </a:p>
          <a:p>
            <a:r>
              <a:rPr lang="en-US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3?7</a:t>
            </a:r>
          </a:p>
          <a:p>
            <a:r>
              <a:rPr lang="en-US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1 4 2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Roll five d20 dice with +3 modifiers on all rolls.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 smtClean="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Find </a:t>
            </a:r>
            <a:r>
              <a:rPr lang="en-US" sz="2800" u="sng" smtClean="0">
                <a:solidFill>
                  <a:schemeClr val="bg1"/>
                </a:solidFill>
              </a:rPr>
              <a:t>four</a:t>
            </a:r>
            <a:r>
              <a:rPr lang="en-US" sz="280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37" y="3411356"/>
            <a:ext cx="944879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8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8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5014571"/>
            <a:ext cx="944877" cy="14166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5214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4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02" y="5014572"/>
            <a:ext cx="944877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95962" y="5138894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4x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73" y="5014570"/>
            <a:ext cx="944877" cy="14166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2063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577009"/>
            <a:ext cx="90379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BREAK FROM THE BLUB</a:t>
            </a:r>
          </a:p>
          <a:p>
            <a:endParaRPr lang="en-US" sz="28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FIGHT IRONY</a:t>
            </a: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8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PERSEVERE</a:t>
            </a:r>
          </a:p>
        </p:txBody>
      </p:sp>
    </p:spTree>
    <p:extLst>
      <p:ext uri="{BB962C8B-B14F-4D97-AF65-F5344CB8AC3E}">
        <p14:creationId xmlns:p14="http://schemas.microsoft.com/office/powerpoint/2010/main" val="5220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Roll five d20 dice with +3 modifiers on all rolls.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66" y="2996307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21" y="2996305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18" y="2996306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6" y="2996308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24" y="2996305"/>
            <a:ext cx="944877" cy="14166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19" y="2996307"/>
            <a:ext cx="944876" cy="14166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70" y="2996306"/>
            <a:ext cx="944876" cy="1416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60" y="4841577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0" y="4841576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4" y="4841578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4841578"/>
            <a:ext cx="944877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66" y="4841578"/>
            <a:ext cx="944877" cy="14166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19" y="4841574"/>
            <a:ext cx="944876" cy="14166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70" y="4841573"/>
            <a:ext cx="944876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89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Roll five d20 dice with +3 modifiers on all rolls.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66" y="2996307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2996306"/>
            <a:ext cx="944878" cy="1416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18" y="2996306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16" y="2996308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17" y="2996305"/>
            <a:ext cx="944877" cy="14166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68" y="2996306"/>
            <a:ext cx="944877" cy="14166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19" y="2996306"/>
            <a:ext cx="944876" cy="14166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0" y="2996305"/>
            <a:ext cx="944876" cy="1416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60" y="4841577"/>
            <a:ext cx="944879" cy="14166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2" y="4841581"/>
            <a:ext cx="944878" cy="14166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04" y="4841578"/>
            <a:ext cx="944878" cy="14166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56" y="4841578"/>
            <a:ext cx="944877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17" y="4841580"/>
            <a:ext cx="944877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68" y="4841581"/>
            <a:ext cx="944877" cy="14166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19" y="4841581"/>
            <a:ext cx="944876" cy="141667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0" y="4841580"/>
            <a:ext cx="944876" cy="14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Adverbs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986" y="914400"/>
            <a:ext cx="9722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 noun holds data; a verb operates on one or two nouns to produce a result which is a noun; an adverb operates on one noun or verb to produce a derived </a:t>
            </a:r>
            <a:r>
              <a:rPr lang="en-US" sz="3600" smtClean="0">
                <a:solidFill>
                  <a:schemeClr val="bg1"/>
                </a:solidFill>
              </a:rPr>
              <a:t>entity.</a:t>
            </a:r>
            <a:r>
              <a:rPr lang="en-US" sz="3600">
                <a:solidFill>
                  <a:schemeClr val="bg1"/>
                </a:solidFill>
              </a:rPr>
              <a:t> </a:t>
            </a:r>
            <a:endParaRPr lang="en-US" sz="3600" smtClean="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32697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1+2+3+4+5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+/1 2 3 4 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*/1 2 3 4 5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9852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0" y="1324580"/>
            <a:ext cx="995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vals=:3 _4 7 9 _2 3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+/vals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#vals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(+/vals)%(#vals)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2.66667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+/vals%#vals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2.66667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5600" y="431113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New version of “arithmetic mean”: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6" y="632697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5" cy="544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1595120"/>
            <a:ext cx="9216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Given a string (or any array) s, determine if it</a:t>
            </a:r>
            <a:r>
              <a:rPr lang="fr-FR" sz="2800" b="1" smtClean="0">
                <a:solidFill>
                  <a:schemeClr val="bg1"/>
                </a:solidFill>
              </a:rPr>
              <a:t>’</a:t>
            </a:r>
            <a:r>
              <a:rPr lang="en-US" sz="2800" b="1" smtClean="0">
                <a:solidFill>
                  <a:schemeClr val="bg1"/>
                </a:solidFill>
              </a:rPr>
              <a:t>s a palindrome.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 smtClean="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Find </a:t>
            </a:r>
            <a:r>
              <a:rPr lang="en-US" sz="2800" u="sng" smtClean="0">
                <a:solidFill>
                  <a:schemeClr val="bg1"/>
                </a:solidFill>
              </a:rPr>
              <a:t>two</a:t>
            </a:r>
            <a:r>
              <a:rPr lang="en-US" sz="2800" smtClean="0">
                <a:solidFill>
                  <a:schemeClr val="bg1"/>
                </a:solidFill>
              </a:rPr>
              <a:t> solutions using all of these cards simultaneously: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4" y="3411356"/>
            <a:ext cx="941444" cy="141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97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5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54" y="3411357"/>
            <a:ext cx="944878" cy="1416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5214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70" y="3411357"/>
            <a:ext cx="944878" cy="141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25990" y="353568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886" y="3411356"/>
            <a:ext cx="944877" cy="141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3646" y="3535679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2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42" y="3411355"/>
            <a:ext cx="944877" cy="1416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0602" y="353567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3" y="5014571"/>
            <a:ext cx="944877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3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91" y="5014571"/>
            <a:ext cx="944876" cy="14166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96951" y="513889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2" y="5014570"/>
            <a:ext cx="944877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21622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1580" y="3650943"/>
            <a:ext cx="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latin typeface="Apple Chancery" charset="0"/>
                <a:ea typeface="Apple Chancery" charset="0"/>
                <a:cs typeface="Apple Chancery" charset="0"/>
              </a:rPr>
              <a:t>s</a:t>
            </a:r>
            <a:endParaRPr lang="en-US" sz="480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18" y="5014570"/>
            <a:ext cx="944876" cy="14166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32978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46" y="5014570"/>
            <a:ext cx="944876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69406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074" y="5014570"/>
            <a:ext cx="944875" cy="14166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05834" y="513889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2x</a:t>
            </a:r>
            <a:endParaRPr lang="en-US" sz="5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1772"/>
            <a:ext cx="12192000" cy="121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99" y="1595120"/>
            <a:ext cx="989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Given a string (or any array) s, determine if it</a:t>
            </a:r>
            <a:r>
              <a:rPr lang="fr-FR" sz="2800" b="1">
                <a:solidFill>
                  <a:schemeClr val="bg1"/>
                </a:solidFill>
              </a:rPr>
              <a:t>’</a:t>
            </a:r>
            <a:r>
              <a:rPr lang="en-US" sz="2800" b="1">
                <a:solidFill>
                  <a:schemeClr val="bg1"/>
                </a:solidFill>
              </a:rPr>
              <a:t>s a palindrome.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15" y="2885096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18" y="2885095"/>
            <a:ext cx="944878" cy="1416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5" y="2885097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2885094"/>
            <a:ext cx="944877" cy="14166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144185" y="2885095"/>
            <a:ext cx="941443" cy="1416673"/>
            <a:chOff x="2785839" y="2909808"/>
            <a:chExt cx="941443" cy="14166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9541" y="2885093"/>
            <a:ext cx="941443" cy="1416673"/>
            <a:chOff x="2785839" y="2909808"/>
            <a:chExt cx="941443" cy="141667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15" y="4536417"/>
            <a:ext cx="944879" cy="14166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18" y="4536416"/>
            <a:ext cx="944878" cy="14166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5" y="4536419"/>
            <a:ext cx="944877" cy="14166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4536416"/>
            <a:ext cx="944877" cy="141667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3144185" y="4536416"/>
            <a:ext cx="941443" cy="1416673"/>
            <a:chOff x="2785839" y="2909808"/>
            <a:chExt cx="941443" cy="141667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823" y="4536415"/>
            <a:ext cx="944877" cy="141667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366" y="4536414"/>
            <a:ext cx="944877" cy="141667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09" y="4536414"/>
            <a:ext cx="944876" cy="14166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95" y="4536414"/>
            <a:ext cx="944876" cy="1416669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10231438" y="4536410"/>
            <a:ext cx="941443" cy="1416673"/>
            <a:chOff x="2785839" y="2909808"/>
            <a:chExt cx="941443" cy="1416673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839" y="2909808"/>
              <a:ext cx="941443" cy="1416673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043521" y="3144460"/>
              <a:ext cx="487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latin typeface="Apple Chancery" charset="0"/>
                  <a:ea typeface="Apple Chancery" charset="0"/>
                  <a:cs typeface="Apple Chancery" charset="0"/>
                </a:rPr>
                <a:t>s</a:t>
              </a:r>
              <a:endParaRPr lang="en-US" sz="480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9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6604" y="2686929"/>
            <a:ext cx="10424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smtClean="0">
                <a:solidFill>
                  <a:schemeClr val="bg1"/>
                </a:solidFill>
                <a:latin typeface="Arial Black" charset="0"/>
              </a:rPr>
              <a:t>Devalue having</a:t>
            </a:r>
            <a:endParaRPr lang="en-US" sz="6600" cap="all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2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 &amp; Forks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Hooks</a:t>
            </a:r>
            <a:endParaRPr lang="en-US" sz="4400" b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3" y="2769851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y f (g y)</a:t>
            </a:r>
          </a:p>
          <a:p>
            <a:r>
              <a:rPr lang="en-US" sz="40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% y == y -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5587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x f (g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-% y == x -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8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891" y="859869"/>
            <a:ext cx="2816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Forks</a:t>
            </a:r>
            <a:endParaRPr lang="en-US" sz="4400" b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594" y="2762864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Monadic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594" y="4626078"/>
            <a:ext cx="28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Dyadic</a:t>
            </a:r>
            <a:endParaRPr lang="en-US" sz="3600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5373" y="928411"/>
            <a:ext cx="185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372" y="2769851"/>
            <a:ext cx="8286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(f y) g (h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-+% y == (- y) + (%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5373" y="4633313"/>
            <a:ext cx="8286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40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fgh</a:t>
            </a:r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y == (x f y) g (x h y)</a:t>
            </a:r>
          </a:p>
          <a:p>
            <a:r>
              <a:rPr lang="en-US" sz="40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 -+% y == (x – y) + (x % y)</a:t>
            </a:r>
            <a:endParaRPr lang="en-US" sz="40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6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22355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931436"/>
            <a:ext cx="92167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Define the arithmetic mean and geometric mean for any list of numbers. Geometric mean = 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</a:rPr>
              <a:t>*x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*…*</a:t>
            </a:r>
            <a:r>
              <a:rPr lang="en-US" sz="2800" b="1" dirty="0" err="1" smtClean="0">
                <a:solidFill>
                  <a:schemeClr val="bg1"/>
                </a:solidFill>
              </a:rPr>
              <a:t>x</a:t>
            </a:r>
            <a:r>
              <a:rPr lang="en-US" sz="2800" b="1" baseline="-25000" dirty="0" err="1" smtClean="0">
                <a:solidFill>
                  <a:schemeClr val="bg1"/>
                </a:solidFill>
              </a:rPr>
              <a:t>n</a:t>
            </a:r>
            <a:r>
              <a:rPr lang="en-US" sz="2800" b="1" dirty="0" smtClean="0">
                <a:solidFill>
                  <a:schemeClr val="bg1"/>
                </a:solidFill>
              </a:rPr>
              <a:t>)^(1/n).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for </a:t>
            </a:r>
            <a:r>
              <a:rPr lang="en-US" sz="2800" u="sng" dirty="0" smtClean="0">
                <a:solidFill>
                  <a:schemeClr val="bg1"/>
                </a:solidFill>
              </a:rPr>
              <a:t>each</a:t>
            </a:r>
            <a:r>
              <a:rPr lang="en-US" sz="2800" dirty="0" smtClean="0">
                <a:solidFill>
                  <a:schemeClr val="bg1"/>
                </a:solidFill>
              </a:rPr>
              <a:t> kind of mean using </a:t>
            </a:r>
            <a:r>
              <a:rPr lang="en-US" sz="2800" dirty="0" smtClean="0">
                <a:solidFill>
                  <a:schemeClr val="bg1"/>
                </a:solidFill>
              </a:rPr>
              <a:t>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7" y="3419450"/>
            <a:ext cx="944876" cy="1416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87777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accent1"/>
                </a:solidFill>
              </a:rPr>
              <a:t>1x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5" y="3419450"/>
            <a:ext cx="944876" cy="14166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08525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36" y="3419449"/>
            <a:ext cx="944876" cy="141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33196" y="3543771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6" y="5069178"/>
            <a:ext cx="944876" cy="141666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87776" y="531584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6" y="5069178"/>
            <a:ext cx="944875" cy="14166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08524" y="53158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2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5" y="5069180"/>
            <a:ext cx="944875" cy="14166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33195" y="53158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11200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99" y="1595120"/>
            <a:ext cx="9891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Define the arithmetic mean and geometric mean for any list of numbers.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95" y="2966376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8" y="2966375"/>
            <a:ext cx="944878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45" y="2966378"/>
            <a:ext cx="944877" cy="1416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65" y="2968950"/>
            <a:ext cx="941443" cy="1411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95" y="4617697"/>
            <a:ext cx="944878" cy="14166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8" y="4617696"/>
            <a:ext cx="944878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45" y="4617699"/>
            <a:ext cx="944876" cy="14166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65" y="4620271"/>
            <a:ext cx="941443" cy="14115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654799" y="3332008"/>
            <a:ext cx="351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arithmetic mean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54798" y="4932342"/>
            <a:ext cx="351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geometric mean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6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89" y="1458411"/>
            <a:ext cx="10749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Conjunctions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054" y="914400"/>
            <a:ext cx="919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J uses the names x, y, u, v, m, and n to represent arguments to verbs and other entities.  You should avoid using these names for other purposes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for C Programmers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18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Motivation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5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6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9935" y="661367"/>
            <a:ext cx="119630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5&amp;+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6 7 8 9 10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=: -&amp;5</a:t>
            </a: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1 2 3 4 5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_4 _3 _2 _1 0</a:t>
            </a: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 f 1 2 3 4 5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recursively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applies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5&amp;+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twice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11 12 13 14 15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g 1 2 3 4 5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recursively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applies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-&amp;5 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three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times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_14 _13 _12 _11 _10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7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4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174" y="897341"/>
            <a:ext cx="119630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-&amp;%					NB. i.e., -(%y)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_0.5 _0.333333 _0.25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10 f 1 2 3 4 5				NB. i.e., (%x)-(%y)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_0.9 _0.4 _0.233333 _0.15 _0.1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=: -%					NB.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compare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with hook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 1 2 3 4 5				NB. i.e., y-(%y)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0 1.5 2.66667 3.75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4.8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g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5				NB. i.e.,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x-(%y)</a:t>
            </a:r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9 9.5 9.66667 9.75 9.8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3" cy="544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4" cy="54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709" y="808522"/>
            <a:ext cx="119630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=: -@:%				NB. same as &amp; in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monadic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form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1 2 3 4 5</a:t>
            </a:r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_1 _0.5 _0.333333 _0.25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endParaRPr lang="da-DK" sz="28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f 1 2 3 4 5			NB. i.e., - (x % y)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 _5 _3.33333 _2.5 _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endParaRPr lang="da-DK" sz="28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+/@:%			NB. i.e., +/ (% y)</a:t>
            </a:r>
          </a:p>
          <a:p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da-DK" sz="28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1 2 3 4 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			NB. i.e., sum </a:t>
            </a:r>
            <a:r>
              <a:rPr lang="da-DK" sz="28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reciprocals</a:t>
            </a:r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of y</a:t>
            </a:r>
          </a:p>
          <a:p>
            <a:r>
              <a:rPr lang="da-DK" sz="28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2.28333</a:t>
            </a:r>
          </a:p>
        </p:txBody>
      </p:sp>
    </p:spTree>
    <p:extLst>
      <p:ext uri="{BB962C8B-B14F-4D97-AF65-F5344CB8AC3E}">
        <p14:creationId xmlns:p14="http://schemas.microsoft.com/office/powerpoint/2010/main" val="16664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400" y="75915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Challenge!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400" y="667456"/>
            <a:ext cx="10027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Define the 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</a:rPr>
              <a:t>, 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, and 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∞</a:t>
            </a:r>
            <a:r>
              <a:rPr lang="en-US" sz="2800" b="1" dirty="0" smtClean="0">
                <a:solidFill>
                  <a:schemeClr val="bg1"/>
                </a:solidFill>
              </a:rPr>
              <a:t> norms.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1</a:t>
            </a:r>
            <a:r>
              <a:rPr lang="en-US" sz="2800" b="1" dirty="0" smtClean="0">
                <a:solidFill>
                  <a:schemeClr val="bg1"/>
                </a:solidFill>
              </a:rPr>
              <a:t>  = sum(</a:t>
            </a:r>
            <a:r>
              <a:rPr lang="en-US" sz="2800" b="1" dirty="0" err="1" smtClean="0">
                <a:solidFill>
                  <a:schemeClr val="bg1"/>
                </a:solidFill>
              </a:rPr>
              <a:t>absval</a:t>
            </a:r>
            <a:r>
              <a:rPr lang="en-US" sz="2800" b="1" dirty="0" smtClean="0">
                <a:solidFill>
                  <a:schemeClr val="bg1"/>
                </a:solidFill>
              </a:rPr>
              <a:t>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r>
              <a:rPr lang="en-US" sz="2800" b="1" dirty="0" smtClean="0">
                <a:solidFill>
                  <a:schemeClr val="bg1"/>
                </a:solidFill>
              </a:rPr>
              <a:t>)) for all 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L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  = </a:t>
            </a:r>
            <a:r>
              <a:rPr lang="en-US" sz="2800" b="1" dirty="0" err="1" smtClean="0">
                <a:solidFill>
                  <a:schemeClr val="bg1"/>
                </a:solidFill>
              </a:rPr>
              <a:t>sqrt</a:t>
            </a:r>
            <a:r>
              <a:rPr lang="en-US" sz="2800" b="1" dirty="0" smtClean="0">
                <a:solidFill>
                  <a:schemeClr val="bg1"/>
                </a:solidFill>
              </a:rPr>
              <a:t>(sum(x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800" b="1" dirty="0" smtClean="0">
                <a:solidFill>
                  <a:schemeClr val="bg1"/>
                </a:solidFill>
              </a:rPr>
              <a:t>) for all 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r>
              <a:rPr lang="en-US" sz="2800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L</a:t>
            </a:r>
            <a:r>
              <a:rPr lang="en-US" sz="2800" b="1" baseline="30000" dirty="0">
                <a:solidFill>
                  <a:schemeClr val="bg1"/>
                </a:solidFill>
              </a:rPr>
              <a:t> 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∞ </a:t>
            </a:r>
            <a:r>
              <a:rPr lang="en-US" sz="2800" b="1" dirty="0" smtClean="0">
                <a:solidFill>
                  <a:schemeClr val="bg1"/>
                </a:solidFill>
              </a:rPr>
              <a:t>= max(x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r>
              <a:rPr lang="en-US" sz="2800" b="1" dirty="0" smtClean="0">
                <a:solidFill>
                  <a:schemeClr val="bg1"/>
                </a:solidFill>
              </a:rPr>
              <a:t>) for all x</a:t>
            </a:r>
            <a:r>
              <a:rPr lang="en-US" sz="2800" b="1" baseline="-25000" dirty="0" smtClean="0">
                <a:solidFill>
                  <a:schemeClr val="bg1"/>
                </a:solidFill>
              </a:rPr>
              <a:t>i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Find </a:t>
            </a:r>
            <a:r>
              <a:rPr lang="en-US" sz="2800" u="sng" dirty="0" smtClean="0">
                <a:solidFill>
                  <a:schemeClr val="bg1"/>
                </a:solidFill>
              </a:rPr>
              <a:t>one</a:t>
            </a:r>
            <a:r>
              <a:rPr lang="en-US" sz="2800" dirty="0" smtClean="0">
                <a:solidFill>
                  <a:schemeClr val="bg1"/>
                </a:solidFill>
              </a:rPr>
              <a:t> solution for </a:t>
            </a:r>
            <a:r>
              <a:rPr lang="en-US" sz="2800" u="sng" dirty="0" smtClean="0">
                <a:solidFill>
                  <a:schemeClr val="bg1"/>
                </a:solidFill>
              </a:rPr>
              <a:t>each</a:t>
            </a:r>
            <a:r>
              <a:rPr lang="en-US" sz="2800" dirty="0" smtClean="0">
                <a:solidFill>
                  <a:schemeClr val="bg1"/>
                </a:solidFill>
              </a:rPr>
              <a:t> norm </a:t>
            </a:r>
            <a:r>
              <a:rPr lang="en-US" sz="2800" dirty="0" smtClean="0">
                <a:solidFill>
                  <a:schemeClr val="bg1"/>
                </a:solidFill>
              </a:rPr>
              <a:t>using all of these cards simultaneously: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17" y="3419450"/>
            <a:ext cx="944876" cy="14166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87777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2x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65" y="3419450"/>
            <a:ext cx="944876" cy="141666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908525" y="3543772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36" y="3419449"/>
            <a:ext cx="944876" cy="14166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33196" y="3543771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3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08" y="5119978"/>
            <a:ext cx="944875" cy="141666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78068" y="5366648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1</a:t>
            </a:r>
            <a:r>
              <a:rPr lang="en-US" sz="5400" smtClean="0">
                <a:solidFill>
                  <a:schemeClr val="accent1"/>
                </a:solidFill>
              </a:rPr>
              <a:t>x</a:t>
            </a:r>
            <a:endParaRPr lang="en-US" sz="5400">
              <a:solidFill>
                <a:schemeClr val="accent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058" y="5119979"/>
            <a:ext cx="944875" cy="141666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98816" y="53666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07" y="5119980"/>
            <a:ext cx="944874" cy="141666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023487" y="5366647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55" y="5119978"/>
            <a:ext cx="944874" cy="141666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144235" y="5366645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1</a:t>
            </a:r>
            <a:r>
              <a:rPr lang="en-US" sz="5400" dirty="0" smtClean="0">
                <a:solidFill>
                  <a:schemeClr val="accent1"/>
                </a:solidFill>
              </a:rPr>
              <a:t>x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2399" y="200319"/>
            <a:ext cx="803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t>Solutions!</a:t>
            </a:r>
            <a:endParaRPr lang="en-US" sz="4000" b="1" i="1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2399" y="846533"/>
            <a:ext cx="98917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Define the L</a:t>
            </a:r>
            <a:r>
              <a:rPr lang="en-US" sz="2800" b="1" baseline="30000" dirty="0">
                <a:solidFill>
                  <a:schemeClr val="bg1"/>
                </a:solidFill>
              </a:rPr>
              <a:t>1</a:t>
            </a:r>
            <a:r>
              <a:rPr lang="en-US" sz="2800" b="1" dirty="0">
                <a:solidFill>
                  <a:schemeClr val="bg1"/>
                </a:solidFill>
              </a:rPr>
              <a:t>, L</a:t>
            </a:r>
            <a:r>
              <a:rPr lang="en-US" sz="2800" b="1" baseline="30000" dirty="0">
                <a:solidFill>
                  <a:schemeClr val="bg1"/>
                </a:solidFill>
              </a:rPr>
              <a:t>2</a:t>
            </a:r>
            <a:r>
              <a:rPr lang="en-US" sz="2800" b="1" dirty="0">
                <a:solidFill>
                  <a:schemeClr val="bg1"/>
                </a:solidFill>
              </a:rPr>
              <a:t>, and L</a:t>
            </a:r>
            <a:r>
              <a:rPr lang="en-US" sz="2800" b="1" baseline="30000" dirty="0">
                <a:solidFill>
                  <a:schemeClr val="bg1"/>
                </a:solidFill>
              </a:rPr>
              <a:t>∞</a:t>
            </a:r>
            <a:r>
              <a:rPr lang="en-US" sz="2800" b="1" dirty="0">
                <a:solidFill>
                  <a:schemeClr val="bg1"/>
                </a:solidFill>
              </a:rPr>
              <a:t> norms.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L</a:t>
            </a:r>
            <a:r>
              <a:rPr lang="en-US" sz="2800" b="1" baseline="30000" dirty="0">
                <a:solidFill>
                  <a:schemeClr val="bg1"/>
                </a:solidFill>
              </a:rPr>
              <a:t>1</a:t>
            </a:r>
            <a:r>
              <a:rPr lang="en-US" sz="2800" b="1" dirty="0">
                <a:solidFill>
                  <a:schemeClr val="bg1"/>
                </a:solidFill>
              </a:rPr>
              <a:t>  = sum(</a:t>
            </a:r>
            <a:r>
              <a:rPr lang="en-US" sz="2800" b="1" dirty="0" err="1">
                <a:solidFill>
                  <a:schemeClr val="bg1"/>
                </a:solidFill>
              </a:rPr>
              <a:t>absval</a:t>
            </a:r>
            <a:r>
              <a:rPr lang="en-US" sz="2800" b="1" dirty="0">
                <a:solidFill>
                  <a:schemeClr val="bg1"/>
                </a:solidFill>
              </a:rPr>
              <a:t>(x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)) for all 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L</a:t>
            </a:r>
            <a:r>
              <a:rPr lang="en-US" sz="2800" b="1" baseline="30000" dirty="0">
                <a:solidFill>
                  <a:schemeClr val="bg1"/>
                </a:solidFill>
              </a:rPr>
              <a:t>2</a:t>
            </a:r>
            <a:r>
              <a:rPr lang="en-US" sz="2800" b="1" dirty="0">
                <a:solidFill>
                  <a:schemeClr val="bg1"/>
                </a:solidFill>
              </a:rPr>
              <a:t>  = </a:t>
            </a:r>
            <a:r>
              <a:rPr lang="en-US" sz="2800" b="1" dirty="0" err="1">
                <a:solidFill>
                  <a:schemeClr val="bg1"/>
                </a:solidFill>
              </a:rPr>
              <a:t>sqrt</a:t>
            </a:r>
            <a:r>
              <a:rPr lang="en-US" sz="2800" b="1" dirty="0">
                <a:solidFill>
                  <a:schemeClr val="bg1"/>
                </a:solidFill>
              </a:rPr>
              <a:t>(sum(x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r>
              <a:rPr lang="en-US" sz="2800" b="1" baseline="30000" dirty="0">
                <a:solidFill>
                  <a:schemeClr val="bg1"/>
                </a:solidFill>
              </a:rPr>
              <a:t>2</a:t>
            </a:r>
            <a:r>
              <a:rPr lang="en-US" sz="2800" b="1" dirty="0">
                <a:solidFill>
                  <a:schemeClr val="bg1"/>
                </a:solidFill>
              </a:rPr>
              <a:t>) for all 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)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L</a:t>
            </a:r>
            <a:r>
              <a:rPr lang="en-US" sz="2800" b="1" baseline="30000" dirty="0">
                <a:solidFill>
                  <a:schemeClr val="bg1"/>
                </a:solidFill>
              </a:rPr>
              <a:t> ∞ </a:t>
            </a:r>
            <a:r>
              <a:rPr lang="en-US" sz="2800" b="1" dirty="0">
                <a:solidFill>
                  <a:schemeClr val="bg1"/>
                </a:solidFill>
              </a:rPr>
              <a:t>= max(x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r>
              <a:rPr lang="en-US" sz="2800" b="1" dirty="0">
                <a:solidFill>
                  <a:schemeClr val="bg1"/>
                </a:solidFill>
              </a:rPr>
              <a:t>) for all x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49" y="2895256"/>
            <a:ext cx="944879" cy="1416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52" y="2895255"/>
            <a:ext cx="944877" cy="1416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895258"/>
            <a:ext cx="944877" cy="1416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19" y="2897830"/>
            <a:ext cx="941442" cy="1411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49" y="4546577"/>
            <a:ext cx="944878" cy="1416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52" y="4546576"/>
            <a:ext cx="944878" cy="1416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4546579"/>
            <a:ext cx="944876" cy="141666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19" y="4549151"/>
            <a:ext cx="941442" cy="14115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669156" y="3188292"/>
            <a:ext cx="351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L</a:t>
            </a:r>
            <a:r>
              <a:rPr lang="en-US" sz="3600" b="1" baseline="30000" dirty="0" smtClean="0">
                <a:solidFill>
                  <a:schemeClr val="bg1"/>
                </a:solidFill>
              </a:rPr>
              <a:t>1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02410" y="4895233"/>
            <a:ext cx="351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L</a:t>
            </a:r>
            <a:r>
              <a:rPr lang="en-US" sz="3600" b="1" baseline="30000" dirty="0" smtClean="0">
                <a:solidFill>
                  <a:schemeClr val="bg1"/>
                </a:solidFill>
              </a:rPr>
              <a:t>2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55" y="4546576"/>
            <a:ext cx="944877" cy="1416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22" y="4549152"/>
            <a:ext cx="941442" cy="14115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029" y="2952684"/>
            <a:ext cx="944879" cy="1416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79" y="2952686"/>
            <a:ext cx="944876" cy="1416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706025" y="3190779"/>
            <a:ext cx="93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bg1"/>
                </a:solidFill>
              </a:rPr>
              <a:t>L</a:t>
            </a:r>
            <a:r>
              <a:rPr lang="en-US" sz="3600" b="1" baseline="30000">
                <a:solidFill>
                  <a:schemeClr val="bg1"/>
                </a:solidFill>
              </a:rPr>
              <a:t> ∞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5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20" y="1946149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solidFill>
                  <a:schemeClr val="bg1"/>
                </a:solidFill>
                <a:latin typeface="Arial Black" charset="0"/>
              </a:rPr>
              <a:t>Never put a seat belt around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13980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9679" y="330421"/>
            <a:ext cx="1043873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Named-value model</a:t>
            </a: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smtClean="0">
                <a:solidFill>
                  <a:schemeClr val="bg1"/>
                </a:solidFill>
              </a:rPr>
              <a:t>Java, C, C++, C#, </a:t>
            </a:r>
            <a:r>
              <a:rPr lang="en-US" sz="2800" err="1" smtClean="0">
                <a:solidFill>
                  <a:schemeClr val="bg1"/>
                </a:solidFill>
              </a:rPr>
              <a:t>Javascript</a:t>
            </a:r>
            <a:r>
              <a:rPr lang="en-US" sz="2800" smtClean="0">
                <a:solidFill>
                  <a:schemeClr val="bg1"/>
                </a:solidFill>
              </a:rPr>
              <a:t>, Python, Ruby, PHP, Rust, Assembly, …</a:t>
            </a:r>
          </a:p>
          <a:p>
            <a:r>
              <a:rPr lang="en-US" sz="2800" smtClean="0">
                <a:solidFill>
                  <a:schemeClr val="bg1"/>
                </a:solidFill>
              </a:rPr>
              <a:t>	</a:t>
            </a:r>
            <a:r>
              <a:rPr lang="en-US" sz="2800" b="1" smtClean="0">
                <a:solidFill>
                  <a:schemeClr val="bg1"/>
                </a:solidFill>
              </a:rPr>
              <a:t>Necessitates sequencing of value updates!!</a:t>
            </a:r>
          </a:p>
          <a:p>
            <a:r>
              <a:rPr lang="en-US" sz="2800" b="1">
                <a:solidFill>
                  <a:schemeClr val="bg1"/>
                </a:solidFill>
              </a:rPr>
              <a:t>	</a:t>
            </a:r>
            <a:r>
              <a:rPr lang="en-US" sz="2800" b="1" smtClean="0">
                <a:solidFill>
                  <a:schemeClr val="bg1"/>
                </a:solidFill>
              </a:rPr>
              <a:t>Programming with time…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800" err="1" smtClean="0">
                <a:solidFill>
                  <a:schemeClr val="bg1"/>
                </a:solidFill>
              </a:rPr>
              <a:t>Biductive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smtClean="0">
                <a:solidFill>
                  <a:schemeClr val="bg1"/>
                </a:solidFill>
              </a:rPr>
              <a:t>computing</a:t>
            </a: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smtClean="0">
                <a:solidFill>
                  <a:schemeClr val="bg1"/>
                </a:solidFill>
              </a:rPr>
              <a:t>Prolog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Iterative distillation</a:t>
            </a: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smtClean="0">
                <a:solidFill>
                  <a:schemeClr val="bg1"/>
                </a:solidFill>
              </a:rPr>
              <a:t>Forth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Atoms, Lists,</a:t>
            </a:r>
          </a:p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Tables, et al.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1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39540"/>
            <a:ext cx="3631055" cy="544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4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957" y="1009410"/>
            <a:ext cx="995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i.3) (i.5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a-DK" sz="36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syntax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36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    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(i.3)(i.5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i.3),(i.5</a:t>
            </a:r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36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36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1 2 0 1 2 3 4</a:t>
            </a:r>
            <a:endParaRPr lang="da-DK" sz="36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9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39540"/>
            <a:ext cx="3631054" cy="5444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6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3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996158"/>
            <a:ext cx="11542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5.1 3.5 1.4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pt2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4.9 3.0 1.4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=: 4.7 3.2 1.3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pt2 ,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3.5 1.4 0.2 4.9 3 1.4 0.2 4.7 3.2 1.3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,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pt2 ,: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  <a:endParaRPr lang="da-DK" sz="320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4.9  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3 1.4 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4.7 </a:t>
            </a:r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3.2 1.3 0.2</a:t>
            </a:r>
            <a:endParaRPr lang="da-DK" sz="32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1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46" y="639540"/>
            <a:ext cx="3631054" cy="5444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0"/>
            <a:ext cx="3657595" cy="54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7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996158"/>
            <a:ext cx="115426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 pt2 ,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3.5 1.4 0.2 4.9 3 1.4 0.2 4.7 3.2 1.3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pt1 , pt2 ,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pt1 ,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pt2 ,: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5.1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3.5 1.4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4.9  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3 1.4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4.7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3.2 1.3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0.2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pt1 , pt2 ,: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</a:t>
            </a:r>
            <a:endParaRPr lang="da-DK" sz="32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7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978" y="1458411"/>
            <a:ext cx="9306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i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Rank</a:t>
            </a:r>
            <a:endParaRPr lang="en-US" sz="8800" b="1" i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1560" y="1956121"/>
            <a:ext cx="9190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rank of a noun is the count of its axes. An atom has rank 0, a list rank 1, a table rank 2, and an array with 5 axes has rank 5</a:t>
            </a:r>
            <a:r>
              <a:rPr lang="en-US" sz="3600" smtClean="0">
                <a:solidFill>
                  <a:schemeClr val="bg1"/>
                </a:solidFill>
              </a:rPr>
              <a:t>.</a:t>
            </a: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Primer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996158"/>
            <a:ext cx="11542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$ pt1 , pt2 ,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12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# $ pt1 , pt2 , pt3	NB. #$ 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computes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rank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pt1 , pt2 ,: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3 4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#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pt1 , pt2 ,: pt3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NB. etc.</a:t>
            </a:r>
            <a:endParaRPr lang="da-DK" sz="32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9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9680" y="330421"/>
            <a:ext cx="10048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Type threading</a:t>
            </a: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smtClean="0">
                <a:solidFill>
                  <a:schemeClr val="bg1"/>
                </a:solidFill>
              </a:rPr>
              <a:t>Haskell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Code generation</a:t>
            </a: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smtClean="0">
                <a:solidFill>
                  <a:schemeClr val="bg1"/>
                </a:solidFill>
              </a:rPr>
              <a:t>Lisp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800" err="1" smtClean="0">
                <a:solidFill>
                  <a:schemeClr val="bg1"/>
                </a:solidFill>
              </a:rPr>
              <a:t>Datastructure</a:t>
            </a:r>
            <a:r>
              <a:rPr lang="en-US" sz="2800" smtClean="0">
                <a:solidFill>
                  <a:schemeClr val="bg1"/>
                </a:solidFill>
              </a:rPr>
              <a:t> transformations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err="1" smtClean="0">
                <a:solidFill>
                  <a:schemeClr val="bg1"/>
                </a:solidFill>
              </a:rPr>
              <a:t>Clojure</a:t>
            </a:r>
            <a:endParaRPr lang="en-US" sz="2800" smtClean="0">
              <a:solidFill>
                <a:schemeClr val="bg1"/>
              </a:solidFill>
            </a:endParaRPr>
          </a:p>
          <a:p>
            <a:endParaRPr lang="en-US" smtClean="0">
              <a:solidFill>
                <a:schemeClr val="bg1"/>
              </a:solidFill>
            </a:endParaRPr>
          </a:p>
          <a:p>
            <a:r>
              <a:rPr lang="en-US" sz="2800" smtClean="0">
                <a:solidFill>
                  <a:schemeClr val="bg1"/>
                </a:solidFill>
              </a:rPr>
              <a:t>Array computing</a:t>
            </a:r>
          </a:p>
          <a:p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smtClean="0">
                <a:solidFill>
                  <a:schemeClr val="bg1"/>
                </a:solidFill>
              </a:rPr>
              <a:t>APL, J, K, Q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128680"/>
            <a:ext cx="115426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+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-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0 0 0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_ _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$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 1 _</a:t>
            </a:r>
          </a:p>
          <a:p>
            <a:r>
              <a:rPr lang="da-DK" sz="32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,: b.0</a:t>
            </a:r>
          </a:p>
          <a:p>
            <a:r>
              <a:rPr lang="da-DK" sz="32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_ _ _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7008" y="351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Ask the rank of a verb.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3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8308" y="524887"/>
            <a:ext cx="9190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If you </a:t>
            </a:r>
            <a:r>
              <a:rPr lang="en-US" sz="3600" smtClean="0">
                <a:solidFill>
                  <a:schemeClr val="bg1"/>
                </a:solidFill>
              </a:rPr>
              <a:t>don’t </a:t>
            </a:r>
            <a:r>
              <a:rPr lang="en-US" sz="3600">
                <a:solidFill>
                  <a:schemeClr val="bg1"/>
                </a:solidFill>
              </a:rPr>
              <a:t>know the rank of a verb, you </a:t>
            </a:r>
            <a:r>
              <a:rPr lang="en-US" sz="3600" smtClean="0">
                <a:solidFill>
                  <a:schemeClr val="bg1"/>
                </a:solidFill>
              </a:rPr>
              <a:t>don’t </a:t>
            </a:r>
            <a:r>
              <a:rPr lang="en-US" sz="3600">
                <a:solidFill>
                  <a:schemeClr val="bg1"/>
                </a:solidFill>
              </a:rPr>
              <a:t>know the verb.  Using a verb of unknown rank is like wiring in a power-supply of unknown </a:t>
            </a:r>
            <a:r>
              <a:rPr lang="en-US" sz="3600" smtClean="0">
                <a:solidFill>
                  <a:schemeClr val="bg1"/>
                </a:solidFill>
              </a:rPr>
              <a:t>voltage–it </a:t>
            </a:r>
            <a:r>
              <a:rPr lang="en-US" sz="3600">
                <a:solidFill>
                  <a:schemeClr val="bg1"/>
                </a:solidFill>
              </a:rPr>
              <a:t>will do something when you plug it in; it might even work; but if the voltage is wrong it will destroy what </a:t>
            </a:r>
            <a:r>
              <a:rPr lang="en-US" sz="3600" smtClean="0">
                <a:solidFill>
                  <a:schemeClr val="bg1"/>
                </a:solidFill>
              </a:rPr>
              <a:t>it’s </a:t>
            </a:r>
            <a:r>
              <a:rPr lang="en-US" sz="3600">
                <a:solidFill>
                  <a:schemeClr val="bg1"/>
                </a:solidFill>
              </a:rPr>
              <a:t>connected to.  Avoid embarrassment!  Know the rank of the verbs you use.</a:t>
            </a:r>
            <a:endParaRPr lang="en-US" sz="3600">
              <a:solidFill>
                <a:schemeClr val="bg1"/>
              </a:solidFill>
            </a:endParaRPr>
          </a:p>
          <a:p>
            <a:endParaRPr lang="en-US" sz="3600" i="1" smtClean="0">
              <a:solidFill>
                <a:schemeClr val="bg1"/>
              </a:solidFill>
            </a:endParaRPr>
          </a:p>
          <a:p>
            <a:r>
              <a:rPr lang="en-US" sz="3600" i="1" smtClean="0">
                <a:solidFill>
                  <a:schemeClr val="bg1"/>
                </a:solidFill>
              </a:rPr>
              <a:t>J </a:t>
            </a:r>
            <a:r>
              <a:rPr lang="en-US" sz="3600" i="1" smtClean="0">
                <a:solidFill>
                  <a:schemeClr val="bg1"/>
                </a:solidFill>
              </a:rPr>
              <a:t>Primer</a:t>
            </a:r>
            <a:endParaRPr lang="en-US" sz="3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19642"/>
            <a:ext cx="3657597" cy="5483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46" y="639540"/>
            <a:ext cx="3617854" cy="5444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629611"/>
            <a:ext cx="3657595" cy="54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0417" y="373306"/>
            <a:ext cx="1154264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100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200 300 + (1 2 3 4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a-DK" sz="280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length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280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error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|  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100 200 300    +(1 2 3 4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100 200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300 +"0 _ (1 2 3 4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102 103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104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202 203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204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302 303 304  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100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200 300 +"_ 0 (1 2 3 4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101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201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301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102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202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302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103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203 </a:t>
            </a:r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303</a:t>
            </a:r>
          </a:p>
          <a:p>
            <a:r>
              <a:rPr lang="da-DK" sz="280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104 </a:t>
            </a:r>
            <a:r>
              <a:rPr lang="da-DK" sz="280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204 304</a:t>
            </a:r>
            <a:endParaRPr lang="da-DK" sz="280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9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230280"/>
            <a:ext cx="115426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load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'general/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misc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fndisplay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defverbs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'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a-DK" sz="32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setfnform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'J'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8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└───────────┘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(4 8)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10 20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7008" y="351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Show how a verb would be applied.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484280"/>
            <a:ext cx="115426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(divide"0) 10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┌───────────┬───────────┐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10│8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20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└───────────┴───────────┘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8 (divide"1) 10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(4 8)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10 20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1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484280"/>
            <a:ext cx="11542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i.2 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5</a:t>
            </a:r>
          </a:p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(divide"0)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┌──────────┬──────────┬──────────┐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├──────────┼──────────┼──────────┤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└──────────┴──────────┴──────────┘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0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484280"/>
            <a:ext cx="115426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divide"1)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┌──────────────┬──────────────┐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 1 2│4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3 4 5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└──────────────┴──────────────┘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4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"_)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 3$(0 1 2) (3 4 5)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7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7008" y="1504600"/>
            <a:ext cx="115426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divide"0 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┌──────────┬──────────┬──────────┐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0│1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1│2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├──────────┼──────────┼──────────┤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3│4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4│5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└──────────┴──────────┴──────────┘</a:t>
            </a:r>
          </a:p>
          <a:p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50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60" y="1514760"/>
            <a:ext cx="122763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	(i.2 3) (divide"1 0) i.2 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┌────────────────┬────────────────┬────────────────┐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│(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0 1 2)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0│(0 1 2)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1│(0 1 2)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2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├────────────────┼────────────────┼────────────────┤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(3 4 5)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3│(3 4 5)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4│(3 4 5) </a:t>
            </a:r>
            <a:r>
              <a:rPr lang="da-DK" sz="32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divide</a:t>
            </a:r>
            <a:r>
              <a:rPr lang="da-DK" sz="32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5</a:t>
            </a:r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│</a:t>
            </a:r>
          </a:p>
          <a:p>
            <a:r>
              <a:rPr lang="da-DK" sz="32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└────────────────┴────────────────┴────────────────┘</a:t>
            </a:r>
            <a:endParaRPr lang="da-DK" sz="32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5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32144</TotalTime>
  <Words>1727</Words>
  <Application>Microsoft Macintosh PowerPoint</Application>
  <PresentationFormat>Widescreen</PresentationFormat>
  <Paragraphs>848</Paragraphs>
  <Slides>133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2" baseType="lpstr">
      <vt:lpstr>Apple Chancery</vt:lpstr>
      <vt:lpstr>Arial Black</vt:lpstr>
      <vt:lpstr>Calibri</vt:lpstr>
      <vt:lpstr>Calibri Light</vt:lpstr>
      <vt:lpstr>Consolas</vt:lpstr>
      <vt:lpstr>Helvetica Neue</vt:lpstr>
      <vt:lpstr>Helvetica Neue Condensed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Eckroth</dc:creator>
  <cp:lastModifiedBy>Joshua Eckroth</cp:lastModifiedBy>
  <cp:revision>117</cp:revision>
  <dcterms:created xsi:type="dcterms:W3CDTF">2016-12-12T14:22:26Z</dcterms:created>
  <dcterms:modified xsi:type="dcterms:W3CDTF">2017-04-18T03:58:37Z</dcterms:modified>
</cp:coreProperties>
</file>